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24" r:id="rId4"/>
    <p:sldMasterId id="2147483737" r:id="rId5"/>
    <p:sldMasterId id="2147483767" r:id="rId6"/>
    <p:sldMasterId id="2147483779" r:id="rId7"/>
    <p:sldMasterId id="2147483791" r:id="rId8"/>
  </p:sldMasterIdLst>
  <p:notesMasterIdLst>
    <p:notesMasterId r:id="rId57"/>
  </p:notesMasterIdLst>
  <p:sldIdLst>
    <p:sldId id="302" r:id="rId9"/>
    <p:sldId id="365" r:id="rId10"/>
    <p:sldId id="351" r:id="rId11"/>
    <p:sldId id="305" r:id="rId12"/>
    <p:sldId id="325" r:id="rId13"/>
    <p:sldId id="303" r:id="rId14"/>
    <p:sldId id="343" r:id="rId15"/>
    <p:sldId id="306" r:id="rId16"/>
    <p:sldId id="301" r:id="rId17"/>
    <p:sldId id="307" r:id="rId18"/>
    <p:sldId id="308" r:id="rId19"/>
    <p:sldId id="345" r:id="rId20"/>
    <p:sldId id="321" r:id="rId21"/>
    <p:sldId id="322" r:id="rId22"/>
    <p:sldId id="323" r:id="rId23"/>
    <p:sldId id="362" r:id="rId24"/>
    <p:sldId id="327" r:id="rId25"/>
    <p:sldId id="326" r:id="rId26"/>
    <p:sldId id="366" r:id="rId27"/>
    <p:sldId id="328" r:id="rId28"/>
    <p:sldId id="257" r:id="rId29"/>
    <p:sldId id="260" r:id="rId30"/>
    <p:sldId id="261" r:id="rId31"/>
    <p:sldId id="262" r:id="rId32"/>
    <p:sldId id="263" r:id="rId33"/>
    <p:sldId id="367" r:id="rId34"/>
    <p:sldId id="264" r:id="rId35"/>
    <p:sldId id="346" r:id="rId36"/>
    <p:sldId id="265" r:id="rId37"/>
    <p:sldId id="347" r:id="rId38"/>
    <p:sldId id="267" r:id="rId39"/>
    <p:sldId id="348" r:id="rId40"/>
    <p:sldId id="268" r:id="rId41"/>
    <p:sldId id="310" r:id="rId42"/>
    <p:sldId id="368" r:id="rId43"/>
    <p:sldId id="370" r:id="rId44"/>
    <p:sldId id="311" r:id="rId45"/>
    <p:sldId id="312" r:id="rId46"/>
    <p:sldId id="313" r:id="rId47"/>
    <p:sldId id="329" r:id="rId48"/>
    <p:sldId id="363" r:id="rId49"/>
    <p:sldId id="364" r:id="rId50"/>
    <p:sldId id="331" r:id="rId51"/>
    <p:sldId id="330" r:id="rId52"/>
    <p:sldId id="299" r:id="rId53"/>
    <p:sldId id="320" r:id="rId54"/>
    <p:sldId id="361" r:id="rId55"/>
    <p:sldId id="318" r:id="rId5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52CDD-2CEF-4074-B63C-04E1CDB8521C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6AA0D-DBCF-47AA-9838-8434A585E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4086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FE9A81D-44F3-4F4D-80CA-FFE4E148A616}" type="slidenum">
              <a:rPr lang="tr-TR" altLang="en-US" sz="1200">
                <a:solidFill>
                  <a:prstClr val="black"/>
                </a:solidFill>
              </a:rPr>
              <a:pPr eaLnBrk="1" hangingPunct="1"/>
              <a:t>13</a:t>
            </a:fld>
            <a:endParaRPr lang="tr-TR" altLang="en-US" sz="1200">
              <a:solidFill>
                <a:prstClr val="black"/>
              </a:solidFill>
            </a:endParaRPr>
          </a:p>
        </p:txBody>
      </p:sp>
      <p:sp>
        <p:nvSpPr>
          <p:cNvPr id="1048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55C7EE7-3BBC-42AF-B6EA-70D7755E42F9}" type="slidenum">
              <a:rPr lang="tr-TR" altLang="en-US" sz="1200">
                <a:solidFill>
                  <a:prstClr val="black"/>
                </a:solidFill>
              </a:rPr>
              <a:pPr eaLnBrk="1" hangingPunct="1"/>
              <a:t>14</a:t>
            </a:fld>
            <a:endParaRPr lang="tr-TR" altLang="en-US" sz="1200">
              <a:solidFill>
                <a:prstClr val="black"/>
              </a:solidFill>
            </a:endParaRPr>
          </a:p>
        </p:txBody>
      </p:sp>
      <p:sp>
        <p:nvSpPr>
          <p:cNvPr id="10486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6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A16256-1161-414B-A2C8-6B71E1CD9ACB}" type="slidenum">
              <a:rPr lang="tr-TR" altLang="en-US" sz="1200">
                <a:solidFill>
                  <a:prstClr val="black"/>
                </a:solidFill>
              </a:rPr>
              <a:pPr eaLnBrk="1" hangingPunct="1"/>
              <a:t>15</a:t>
            </a:fld>
            <a:endParaRPr lang="tr-TR" altLang="en-US" sz="1200">
              <a:solidFill>
                <a:prstClr val="black"/>
              </a:solidFill>
            </a:endParaRPr>
          </a:p>
        </p:txBody>
      </p:sp>
      <p:sp>
        <p:nvSpPr>
          <p:cNvPr id="104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Layouts/_rels/slideLayout8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868F-5FC3-49DB-A28F-BF9541D0D2BA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7C4F-01A2-4DCF-88D0-CB3EE1DBF37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868F-5FC3-49DB-A28F-BF9541D0D2BA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7C4F-01A2-4DCF-88D0-CB3EE1DBF37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868F-5FC3-49DB-A28F-BF9541D0D2BA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7C4F-01A2-4DCF-88D0-CB3EE1DBF37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12 Dikdörtgen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white"/>
              </a:solidFill>
            </a:endParaRPr>
          </a:p>
        </p:txBody>
      </p:sp>
      <p:sp>
        <p:nvSpPr>
          <p:cNvPr id="1048588" name="14 Dikdörtgen"/>
          <p:cNvSpPr/>
          <p:nvPr/>
        </p:nvSpPr>
        <p:spPr bwMode="auto">
          <a:xfrm>
            <a:off x="368303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white"/>
              </a:solidFill>
            </a:endParaRPr>
          </a:p>
        </p:txBody>
      </p:sp>
      <p:sp>
        <p:nvSpPr>
          <p:cNvPr id="1048589" name="16 Dikdörtgen"/>
          <p:cNvSpPr/>
          <p:nvPr/>
        </p:nvSpPr>
        <p:spPr bwMode="auto">
          <a:xfrm>
            <a:off x="1320805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white"/>
              </a:solidFill>
            </a:endParaRPr>
          </a:p>
        </p:txBody>
      </p:sp>
      <p:sp>
        <p:nvSpPr>
          <p:cNvPr id="1048590" name="17 Dikdörtgen"/>
          <p:cNvSpPr/>
          <p:nvPr/>
        </p:nvSpPr>
        <p:spPr bwMode="auto">
          <a:xfrm>
            <a:off x="1521887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white"/>
              </a:solidFill>
            </a:endParaRPr>
          </a:p>
        </p:txBody>
      </p:sp>
      <p:sp>
        <p:nvSpPr>
          <p:cNvPr id="1048591" name="18 Düz Bağlayıcı"/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8592" name="19 Düz Bağlayıcı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8593" name="20 Düz Bağlayıcı"/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8594" name="23 Düz Bağlayıcı"/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8595" name="24 Düz Bağlayıcı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8596" name="25 Düz Bağlayıcı"/>
          <p:cNvSpPr>
            <a:spLocks noChangeShapeType="1"/>
          </p:cNvSpPr>
          <p:nvPr/>
        </p:nvSpPr>
        <p:spPr bwMode="auto">
          <a:xfrm>
            <a:off x="1215178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8597" name="26 Dikdörtgen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1048598" name="27 Oval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1048599" name="28 Oval"/>
          <p:cNvSpPr/>
          <p:nvPr/>
        </p:nvSpPr>
        <p:spPr bwMode="auto">
          <a:xfrm>
            <a:off x="1746252" y="4867275"/>
            <a:ext cx="855133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1048600" name="29 Oval"/>
          <p:cNvSpPr/>
          <p:nvPr/>
        </p:nvSpPr>
        <p:spPr bwMode="auto">
          <a:xfrm>
            <a:off x="1454151" y="5500695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1048601" name="30 Oval"/>
          <p:cNvSpPr/>
          <p:nvPr/>
        </p:nvSpPr>
        <p:spPr bwMode="auto">
          <a:xfrm>
            <a:off x="2218267" y="5788025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1048602" name="31 Oval"/>
          <p:cNvSpPr/>
          <p:nvPr/>
        </p:nvSpPr>
        <p:spPr>
          <a:xfrm>
            <a:off x="2540005" y="4495807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1048603" name="7 Başlık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048604" name="8 Alt Başlık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1048605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617" y="1111250"/>
            <a:ext cx="2286000" cy="508000"/>
          </a:xfrm>
        </p:spPr>
        <p:txBody>
          <a:bodyPr/>
          <a:lstStyle/>
          <a:p>
            <a:endParaRPr lang="tr-TR">
              <a:solidFill>
                <a:srgbClr val="575F6D"/>
              </a:solidFill>
            </a:endParaRPr>
          </a:p>
        </p:txBody>
      </p:sp>
      <p:sp>
        <p:nvSpPr>
          <p:cNvPr id="1048606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7453"/>
            <a:ext cx="3657600" cy="512233"/>
          </a:xfrm>
        </p:spPr>
        <p:txBody>
          <a:bodyPr/>
          <a:lstStyle/>
          <a:p>
            <a:endParaRPr lang="tr-TR">
              <a:solidFill>
                <a:srgbClr val="575F6D"/>
              </a:solidFill>
            </a:endParaRPr>
          </a:p>
        </p:txBody>
      </p:sp>
      <p:sp>
        <p:nvSpPr>
          <p:cNvPr id="1048607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767417" y="4929195"/>
            <a:ext cx="812800" cy="517525"/>
          </a:xfrm>
        </p:spPr>
        <p:txBody>
          <a:bodyPr/>
          <a:lstStyle/>
          <a:p>
            <a:fld id="{D9F59FC0-88EA-4427-B61B-9ABCE9EC45A6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852434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048613" name="7 İçerik Yer Tutucusu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048614" name="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tr-TR">
              <a:solidFill>
                <a:srgbClr val="575F6D"/>
              </a:solidFill>
            </a:endParaRPr>
          </a:p>
        </p:txBody>
      </p:sp>
      <p:sp>
        <p:nvSpPr>
          <p:cNvPr id="1048615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ED62A-660C-4BF7-9A26-EE5317DFEFA0}" type="slidenum">
              <a:rPr lang="tr-TR" altLang="en-US"/>
              <a:pPr/>
              <a:t>‹#›</a:t>
            </a:fld>
            <a:endParaRPr lang="tr-TR" altLang="en-US"/>
          </a:p>
        </p:txBody>
      </p:sp>
      <p:sp>
        <p:nvSpPr>
          <p:cNvPr id="1048616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40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12 Dikdörtgen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white"/>
              </a:solidFill>
            </a:endParaRPr>
          </a:p>
        </p:txBody>
      </p:sp>
      <p:sp>
        <p:nvSpPr>
          <p:cNvPr id="1048713" name="14 Dikdörtgen"/>
          <p:cNvSpPr/>
          <p:nvPr/>
        </p:nvSpPr>
        <p:spPr bwMode="auto">
          <a:xfrm>
            <a:off x="368303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white"/>
              </a:solidFill>
            </a:endParaRPr>
          </a:p>
        </p:txBody>
      </p:sp>
      <p:sp>
        <p:nvSpPr>
          <p:cNvPr id="1048714" name="16 Dikdörtgen"/>
          <p:cNvSpPr/>
          <p:nvPr/>
        </p:nvSpPr>
        <p:spPr bwMode="auto">
          <a:xfrm>
            <a:off x="1320805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white"/>
              </a:solidFill>
            </a:endParaRPr>
          </a:p>
        </p:txBody>
      </p:sp>
      <p:sp>
        <p:nvSpPr>
          <p:cNvPr id="1048715" name="17 Dikdörtgen"/>
          <p:cNvSpPr/>
          <p:nvPr/>
        </p:nvSpPr>
        <p:spPr bwMode="auto">
          <a:xfrm>
            <a:off x="1521887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white"/>
              </a:solidFill>
            </a:endParaRPr>
          </a:p>
        </p:txBody>
      </p:sp>
      <p:sp>
        <p:nvSpPr>
          <p:cNvPr id="1048716" name="18 Düz Bağlayıcı"/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48717" name="19 Düz Bağlayıcı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48718" name="20 Düz Bağlayıcı"/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48719" name="23 Düz Bağlayıcı"/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48720" name="24 Düz Bağlayıcı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48721" name="25 Dikdörtgen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1048722" name="26 Oval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1048723" name="27 Oval"/>
          <p:cNvSpPr/>
          <p:nvPr/>
        </p:nvSpPr>
        <p:spPr bwMode="auto">
          <a:xfrm>
            <a:off x="1765301" y="4867275"/>
            <a:ext cx="857251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1048724" name="28 Oval"/>
          <p:cNvSpPr/>
          <p:nvPr/>
        </p:nvSpPr>
        <p:spPr bwMode="auto">
          <a:xfrm>
            <a:off x="1454151" y="5500695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1048725" name="29 Oval"/>
          <p:cNvSpPr/>
          <p:nvPr/>
        </p:nvSpPr>
        <p:spPr bwMode="auto">
          <a:xfrm>
            <a:off x="2218267" y="5791200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1048726" name="30 Oval"/>
          <p:cNvSpPr/>
          <p:nvPr/>
        </p:nvSpPr>
        <p:spPr bwMode="auto">
          <a:xfrm>
            <a:off x="2506138" y="4479932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1048727" name="31 Düz Bağlayıcı"/>
          <p:cNvSpPr>
            <a:spLocks noChangeShapeType="1"/>
          </p:cNvSpPr>
          <p:nvPr/>
        </p:nvSpPr>
        <p:spPr bwMode="auto">
          <a:xfrm>
            <a:off x="12130617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48728" name="1 Başlık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048729" name="2 Metin Yer Tutucusu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48730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1500" y="1106488"/>
            <a:ext cx="2286000" cy="508000"/>
          </a:xfrm>
        </p:spPr>
        <p:txBody>
          <a:bodyPr/>
          <a:lstStyle/>
          <a:p>
            <a:endParaRPr lang="tr-TR">
              <a:solidFill>
                <a:srgbClr val="FFF39D"/>
              </a:solidFill>
            </a:endParaRPr>
          </a:p>
        </p:txBody>
      </p:sp>
      <p:sp>
        <p:nvSpPr>
          <p:cNvPr id="1048731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4278"/>
            <a:ext cx="3657600" cy="512233"/>
          </a:xfrm>
        </p:spPr>
        <p:txBody>
          <a:bodyPr/>
          <a:lstStyle/>
          <a:p>
            <a:endParaRPr lang="tr-TR">
              <a:solidFill>
                <a:srgbClr val="FFF39D"/>
              </a:solidFill>
            </a:endParaRPr>
          </a:p>
        </p:txBody>
      </p:sp>
      <p:sp>
        <p:nvSpPr>
          <p:cNvPr id="1048732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786467" y="4929195"/>
            <a:ext cx="812800" cy="517525"/>
          </a:xfrm>
        </p:spPr>
        <p:txBody>
          <a:bodyPr/>
          <a:lstStyle/>
          <a:p>
            <a:fld id="{6F5B0A40-903D-45DE-A413-BF2D488F0769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197747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048734" name="8 İçerik Yer Tutucusu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048735" name="10 İçerik Yer Tutucusu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048736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>
              <a:solidFill>
                <a:srgbClr val="575F6D"/>
              </a:solidFill>
            </a:endParaRPr>
          </a:p>
        </p:txBody>
      </p:sp>
      <p:sp>
        <p:nvSpPr>
          <p:cNvPr id="1048737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575F6D"/>
              </a:solidFill>
            </a:endParaRPr>
          </a:p>
        </p:txBody>
      </p:sp>
      <p:sp>
        <p:nvSpPr>
          <p:cNvPr id="1048738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4CF5-2935-446F-9B58-A1B1021BF2BD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486251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048740" name="10 İçerik Yer Tutucusu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048741" name="12 İçerik Yer Tutucusu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04874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48743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4874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>
              <a:solidFill>
                <a:srgbClr val="575F6D"/>
              </a:solidFill>
            </a:endParaRPr>
          </a:p>
        </p:txBody>
      </p:sp>
      <p:sp>
        <p:nvSpPr>
          <p:cNvPr id="104874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575F6D"/>
              </a:solidFill>
            </a:endParaRPr>
          </a:p>
        </p:txBody>
      </p:sp>
      <p:sp>
        <p:nvSpPr>
          <p:cNvPr id="104874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A2A7-00CB-49AA-A26F-8B59F6D895AC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635701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04868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tr-TR">
              <a:solidFill>
                <a:srgbClr val="575F6D"/>
              </a:solidFill>
            </a:endParaRPr>
          </a:p>
        </p:txBody>
      </p:sp>
      <p:sp>
        <p:nvSpPr>
          <p:cNvPr id="104868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E9BC66-A0F6-4C93-9D48-1A14A322FAC7}" type="slidenum">
              <a:rPr lang="tr-TR" altLang="en-US"/>
              <a:pPr/>
              <a:t>‹#›</a:t>
            </a:fld>
            <a:endParaRPr lang="tr-TR" altLang="en-US"/>
          </a:p>
        </p:txBody>
      </p:sp>
      <p:sp>
        <p:nvSpPr>
          <p:cNvPr id="104868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31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>
              <a:solidFill>
                <a:srgbClr val="575F6D"/>
              </a:solidFill>
            </a:endParaRPr>
          </a:p>
        </p:txBody>
      </p:sp>
      <p:sp>
        <p:nvSpPr>
          <p:cNvPr id="1048748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575F6D"/>
              </a:solidFill>
            </a:endParaRPr>
          </a:p>
        </p:txBody>
      </p:sp>
      <p:sp>
        <p:nvSpPr>
          <p:cNvPr id="1048749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DAC6-18A5-421E-930E-05686CD28EFB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107076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12 Düz Bağlayıcı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8751" name="14 Düz Bağlayıcı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8752" name="16 Düz Bağlayıcı"/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8753" name="17 Düz Bağlayıcı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8754" name="18 Dikdörtgen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white"/>
              </a:solidFill>
            </a:endParaRPr>
          </a:p>
        </p:txBody>
      </p:sp>
      <p:sp>
        <p:nvSpPr>
          <p:cNvPr id="1048755" name="19 Düz Bağlayıcı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8756" name="20 Oval"/>
          <p:cNvSpPr/>
          <p:nvPr/>
        </p:nvSpPr>
        <p:spPr>
          <a:xfrm>
            <a:off x="10875438" y="5715007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1048757" name="1 Başlık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048758" name="2 Metin Yer Tutucusu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48759" name="17 İçerik Yer Tutucusu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048760" name="20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tr-TR">
              <a:solidFill>
                <a:srgbClr val="575F6D"/>
              </a:solidFill>
            </a:endParaRPr>
          </a:p>
        </p:txBody>
      </p:sp>
      <p:sp>
        <p:nvSpPr>
          <p:cNvPr id="1048761" name="21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A0CA5D-FB7D-4223-9895-A411F828B0DD}" type="slidenum">
              <a:rPr lang="tr-TR" altLang="en-US"/>
              <a:pPr/>
              <a:t>‹#›</a:t>
            </a:fld>
            <a:endParaRPr lang="tr-TR" altLang="en-US"/>
          </a:p>
        </p:txBody>
      </p:sp>
      <p:sp>
        <p:nvSpPr>
          <p:cNvPr id="1048762" name="22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868F-5FC3-49DB-A28F-BF9541D0D2BA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7C4F-01A2-4DCF-88D0-CB3EE1DBF37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12 Düz Bağlayıcı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8695" name="14 Oval"/>
          <p:cNvSpPr/>
          <p:nvPr/>
        </p:nvSpPr>
        <p:spPr>
          <a:xfrm>
            <a:off x="10875438" y="5715007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1048696" name="16 Düz Bağlayıcı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8697" name="17 Dikdörtgen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white"/>
              </a:solidFill>
            </a:endParaRPr>
          </a:p>
        </p:txBody>
      </p:sp>
      <p:sp>
        <p:nvSpPr>
          <p:cNvPr id="1048698" name="18 Düz Bağlayıcı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8699" name="19 Düz Bağlayıcı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8700" name="20 Düz Bağlayıcı"/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8701" name="1 Başlık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048702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US" noProof="0" dirty="0"/>
          </a:p>
        </p:txBody>
      </p:sp>
      <p:sp>
        <p:nvSpPr>
          <p:cNvPr id="1048703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48704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tr-TR">
              <a:solidFill>
                <a:srgbClr val="575F6D"/>
              </a:solidFill>
            </a:endParaRPr>
          </a:p>
        </p:txBody>
      </p:sp>
      <p:sp>
        <p:nvSpPr>
          <p:cNvPr id="1048705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178CA3-610B-4C72-BA60-31660E50A69B}" type="slidenum">
              <a:rPr lang="tr-TR" altLang="en-US"/>
              <a:pPr/>
              <a:t>‹#›</a:t>
            </a:fld>
            <a:endParaRPr lang="tr-TR" altLang="en-US"/>
          </a:p>
        </p:txBody>
      </p:sp>
      <p:sp>
        <p:nvSpPr>
          <p:cNvPr id="1048706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364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048708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048709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>
              <a:solidFill>
                <a:srgbClr val="575F6D"/>
              </a:solidFill>
            </a:endParaRPr>
          </a:p>
        </p:txBody>
      </p:sp>
      <p:sp>
        <p:nvSpPr>
          <p:cNvPr id="1048710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575F6D"/>
              </a:solidFill>
            </a:endParaRPr>
          </a:p>
        </p:txBody>
      </p:sp>
      <p:sp>
        <p:nvSpPr>
          <p:cNvPr id="1048711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AD33E-02D1-47C0-B82E-E1B6AAA45014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671629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235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048690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048691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>
              <a:solidFill>
                <a:srgbClr val="575F6D"/>
              </a:solidFill>
            </a:endParaRPr>
          </a:p>
        </p:txBody>
      </p:sp>
      <p:sp>
        <p:nvSpPr>
          <p:cNvPr id="1048692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575F6D"/>
              </a:solidFill>
            </a:endParaRPr>
          </a:p>
        </p:txBody>
      </p:sp>
      <p:sp>
        <p:nvSpPr>
          <p:cNvPr id="1048693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AEAF-346F-4874-84BD-49EFFFFEE1F1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150455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12 Dikdörtgen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white"/>
              </a:solidFill>
            </a:endParaRPr>
          </a:p>
        </p:txBody>
      </p:sp>
      <p:sp>
        <p:nvSpPr>
          <p:cNvPr id="1048588" name="14 Dikdörtgen"/>
          <p:cNvSpPr/>
          <p:nvPr/>
        </p:nvSpPr>
        <p:spPr bwMode="auto">
          <a:xfrm>
            <a:off x="368302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white"/>
              </a:solidFill>
            </a:endParaRPr>
          </a:p>
        </p:txBody>
      </p:sp>
      <p:sp>
        <p:nvSpPr>
          <p:cNvPr id="1048589" name="16 Dikdörtgen"/>
          <p:cNvSpPr/>
          <p:nvPr/>
        </p:nvSpPr>
        <p:spPr bwMode="auto">
          <a:xfrm>
            <a:off x="1320802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white"/>
              </a:solidFill>
            </a:endParaRPr>
          </a:p>
        </p:txBody>
      </p:sp>
      <p:sp>
        <p:nvSpPr>
          <p:cNvPr id="1048590" name="17 Dikdörtgen"/>
          <p:cNvSpPr/>
          <p:nvPr/>
        </p:nvSpPr>
        <p:spPr bwMode="auto">
          <a:xfrm>
            <a:off x="1521886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white"/>
              </a:solidFill>
            </a:endParaRPr>
          </a:p>
        </p:txBody>
      </p:sp>
      <p:sp>
        <p:nvSpPr>
          <p:cNvPr id="1048591" name="18 Düz Bağlayıcı"/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8592" name="19 Düz Bağlayıcı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8593" name="20 Düz Bağlayıcı"/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8594" name="23 Düz Bağlayıcı"/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8595" name="24 Düz Bağlayıcı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8596" name="25 Düz Bağlayıcı"/>
          <p:cNvSpPr>
            <a:spLocks noChangeShapeType="1"/>
          </p:cNvSpPr>
          <p:nvPr/>
        </p:nvSpPr>
        <p:spPr bwMode="auto">
          <a:xfrm>
            <a:off x="1215178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8597" name="26 Dikdörtgen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1048598" name="27 Oval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1048599" name="28 Oval"/>
          <p:cNvSpPr/>
          <p:nvPr/>
        </p:nvSpPr>
        <p:spPr bwMode="auto">
          <a:xfrm>
            <a:off x="1746252" y="4867275"/>
            <a:ext cx="855133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1048600" name="29 Oval"/>
          <p:cNvSpPr/>
          <p:nvPr/>
        </p:nvSpPr>
        <p:spPr bwMode="auto">
          <a:xfrm>
            <a:off x="1454151" y="5500691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1048601" name="30 Oval"/>
          <p:cNvSpPr/>
          <p:nvPr/>
        </p:nvSpPr>
        <p:spPr bwMode="auto">
          <a:xfrm>
            <a:off x="2218267" y="5788025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1048602" name="31 Oval"/>
          <p:cNvSpPr/>
          <p:nvPr/>
        </p:nvSpPr>
        <p:spPr>
          <a:xfrm>
            <a:off x="2540002" y="4495803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1048603" name="7 Başlık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048604" name="8 Alt Başlık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1048605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617" y="1111250"/>
            <a:ext cx="2286000" cy="508000"/>
          </a:xfrm>
        </p:spPr>
        <p:txBody>
          <a:bodyPr/>
          <a:lstStyle/>
          <a:p>
            <a:endParaRPr lang="tr-TR">
              <a:solidFill>
                <a:srgbClr val="575F6D"/>
              </a:solidFill>
            </a:endParaRPr>
          </a:p>
        </p:txBody>
      </p:sp>
      <p:sp>
        <p:nvSpPr>
          <p:cNvPr id="1048606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7449"/>
            <a:ext cx="3657600" cy="512233"/>
          </a:xfrm>
        </p:spPr>
        <p:txBody>
          <a:bodyPr/>
          <a:lstStyle/>
          <a:p>
            <a:endParaRPr lang="tr-TR">
              <a:solidFill>
                <a:srgbClr val="575F6D"/>
              </a:solidFill>
            </a:endParaRPr>
          </a:p>
        </p:txBody>
      </p:sp>
      <p:sp>
        <p:nvSpPr>
          <p:cNvPr id="1048607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767417" y="4929191"/>
            <a:ext cx="812800" cy="517525"/>
          </a:xfrm>
        </p:spPr>
        <p:txBody>
          <a:bodyPr/>
          <a:lstStyle/>
          <a:p>
            <a:fld id="{D9F59FC0-88EA-4427-B61B-9ABCE9EC45A6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181550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048613" name="7 İçerik Yer Tutucusu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048614" name="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tr-TR">
              <a:solidFill>
                <a:srgbClr val="575F6D"/>
              </a:solidFill>
            </a:endParaRPr>
          </a:p>
        </p:txBody>
      </p:sp>
      <p:sp>
        <p:nvSpPr>
          <p:cNvPr id="1048615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ED62A-660C-4BF7-9A26-EE5317DFEFA0}" type="slidenum">
              <a:rPr lang="tr-TR" altLang="en-US"/>
              <a:pPr/>
              <a:t>‹#›</a:t>
            </a:fld>
            <a:endParaRPr lang="tr-TR" altLang="en-US"/>
          </a:p>
        </p:txBody>
      </p:sp>
      <p:sp>
        <p:nvSpPr>
          <p:cNvPr id="1048616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58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12 Dikdörtgen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white"/>
              </a:solidFill>
            </a:endParaRPr>
          </a:p>
        </p:txBody>
      </p:sp>
      <p:sp>
        <p:nvSpPr>
          <p:cNvPr id="1048713" name="14 Dikdörtgen"/>
          <p:cNvSpPr/>
          <p:nvPr/>
        </p:nvSpPr>
        <p:spPr bwMode="auto">
          <a:xfrm>
            <a:off x="368302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white"/>
              </a:solidFill>
            </a:endParaRPr>
          </a:p>
        </p:txBody>
      </p:sp>
      <p:sp>
        <p:nvSpPr>
          <p:cNvPr id="1048714" name="16 Dikdörtgen"/>
          <p:cNvSpPr/>
          <p:nvPr/>
        </p:nvSpPr>
        <p:spPr bwMode="auto">
          <a:xfrm>
            <a:off x="1320802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white"/>
              </a:solidFill>
            </a:endParaRPr>
          </a:p>
        </p:txBody>
      </p:sp>
      <p:sp>
        <p:nvSpPr>
          <p:cNvPr id="1048715" name="17 Dikdörtgen"/>
          <p:cNvSpPr/>
          <p:nvPr/>
        </p:nvSpPr>
        <p:spPr bwMode="auto">
          <a:xfrm>
            <a:off x="1521886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white"/>
              </a:solidFill>
            </a:endParaRPr>
          </a:p>
        </p:txBody>
      </p:sp>
      <p:sp>
        <p:nvSpPr>
          <p:cNvPr id="1048716" name="18 Düz Bağlayıcı"/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48717" name="19 Düz Bağlayıcı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48718" name="20 Düz Bağlayıcı"/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48719" name="23 Düz Bağlayıcı"/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48720" name="24 Düz Bağlayıcı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48721" name="25 Dikdörtgen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1048722" name="26 Oval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1048723" name="27 Oval"/>
          <p:cNvSpPr/>
          <p:nvPr/>
        </p:nvSpPr>
        <p:spPr bwMode="auto">
          <a:xfrm>
            <a:off x="1765301" y="4867275"/>
            <a:ext cx="857251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1048724" name="28 Oval"/>
          <p:cNvSpPr/>
          <p:nvPr/>
        </p:nvSpPr>
        <p:spPr bwMode="auto">
          <a:xfrm>
            <a:off x="1454151" y="5500691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1048725" name="29 Oval"/>
          <p:cNvSpPr/>
          <p:nvPr/>
        </p:nvSpPr>
        <p:spPr bwMode="auto">
          <a:xfrm>
            <a:off x="2218267" y="5791200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1048726" name="30 Oval"/>
          <p:cNvSpPr/>
          <p:nvPr/>
        </p:nvSpPr>
        <p:spPr bwMode="auto">
          <a:xfrm>
            <a:off x="2506136" y="4479928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1048727" name="31 Düz Bağlayıcı"/>
          <p:cNvSpPr>
            <a:spLocks noChangeShapeType="1"/>
          </p:cNvSpPr>
          <p:nvPr/>
        </p:nvSpPr>
        <p:spPr bwMode="auto">
          <a:xfrm>
            <a:off x="12130617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48728" name="1 Başlık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048729" name="2 Metin Yer Tutucusu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48730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1500" y="1106488"/>
            <a:ext cx="2286000" cy="508000"/>
          </a:xfrm>
        </p:spPr>
        <p:txBody>
          <a:bodyPr/>
          <a:lstStyle/>
          <a:p>
            <a:endParaRPr lang="tr-TR">
              <a:solidFill>
                <a:srgbClr val="FFF39D"/>
              </a:solidFill>
            </a:endParaRPr>
          </a:p>
        </p:txBody>
      </p:sp>
      <p:sp>
        <p:nvSpPr>
          <p:cNvPr id="1048731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4274"/>
            <a:ext cx="3657600" cy="512233"/>
          </a:xfrm>
        </p:spPr>
        <p:txBody>
          <a:bodyPr/>
          <a:lstStyle/>
          <a:p>
            <a:endParaRPr lang="tr-TR">
              <a:solidFill>
                <a:srgbClr val="FFF39D"/>
              </a:solidFill>
            </a:endParaRPr>
          </a:p>
        </p:txBody>
      </p:sp>
      <p:sp>
        <p:nvSpPr>
          <p:cNvPr id="1048732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786467" y="4929191"/>
            <a:ext cx="812800" cy="517525"/>
          </a:xfrm>
        </p:spPr>
        <p:txBody>
          <a:bodyPr/>
          <a:lstStyle/>
          <a:p>
            <a:fld id="{6F5B0A40-903D-45DE-A413-BF2D488F0769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634920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048734" name="8 İçerik Yer Tutucusu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048735" name="10 İçerik Yer Tutucusu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048736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>
              <a:solidFill>
                <a:srgbClr val="575F6D"/>
              </a:solidFill>
            </a:endParaRPr>
          </a:p>
        </p:txBody>
      </p:sp>
      <p:sp>
        <p:nvSpPr>
          <p:cNvPr id="1048737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575F6D"/>
              </a:solidFill>
            </a:endParaRPr>
          </a:p>
        </p:txBody>
      </p:sp>
      <p:sp>
        <p:nvSpPr>
          <p:cNvPr id="1048738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4CF5-2935-446F-9B58-A1B1021BF2BD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4839189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048740" name="10 İçerik Yer Tutucusu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048741" name="12 İçerik Yer Tutucusu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04874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48743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4874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>
              <a:solidFill>
                <a:srgbClr val="575F6D"/>
              </a:solidFill>
            </a:endParaRPr>
          </a:p>
        </p:txBody>
      </p:sp>
      <p:sp>
        <p:nvSpPr>
          <p:cNvPr id="104874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575F6D"/>
              </a:solidFill>
            </a:endParaRPr>
          </a:p>
        </p:txBody>
      </p:sp>
      <p:sp>
        <p:nvSpPr>
          <p:cNvPr id="104874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A2A7-00CB-49AA-A26F-8B59F6D895AC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505268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04868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tr-TR">
              <a:solidFill>
                <a:srgbClr val="575F6D"/>
              </a:solidFill>
            </a:endParaRPr>
          </a:p>
        </p:txBody>
      </p:sp>
      <p:sp>
        <p:nvSpPr>
          <p:cNvPr id="104868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E9BC66-A0F6-4C93-9D48-1A14A322FAC7}" type="slidenum">
              <a:rPr lang="tr-TR" altLang="en-US"/>
              <a:pPr/>
              <a:t>‹#›</a:t>
            </a:fld>
            <a:endParaRPr lang="tr-TR" altLang="en-US"/>
          </a:p>
        </p:txBody>
      </p:sp>
      <p:sp>
        <p:nvSpPr>
          <p:cNvPr id="104868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927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>
              <a:solidFill>
                <a:srgbClr val="575F6D"/>
              </a:solidFill>
            </a:endParaRPr>
          </a:p>
        </p:txBody>
      </p:sp>
      <p:sp>
        <p:nvSpPr>
          <p:cNvPr id="1048748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575F6D"/>
              </a:solidFill>
            </a:endParaRPr>
          </a:p>
        </p:txBody>
      </p:sp>
      <p:sp>
        <p:nvSpPr>
          <p:cNvPr id="1048749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DAC6-18A5-421E-930E-05686CD28EFB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78577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868F-5FC3-49DB-A28F-BF9541D0D2BA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7C4F-01A2-4DCF-88D0-CB3EE1DBF37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12 Düz Bağlayıcı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8751" name="14 Düz Bağlayıcı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8752" name="16 Düz Bağlayıcı"/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8753" name="17 Düz Bağlayıcı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8754" name="18 Dikdörtgen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white"/>
              </a:solidFill>
            </a:endParaRPr>
          </a:p>
        </p:txBody>
      </p:sp>
      <p:sp>
        <p:nvSpPr>
          <p:cNvPr id="1048755" name="19 Düz Bağlayıcı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8756" name="20 Oval"/>
          <p:cNvSpPr/>
          <p:nvPr/>
        </p:nvSpPr>
        <p:spPr>
          <a:xfrm>
            <a:off x="10875435" y="5715003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1048757" name="1 Başlık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048758" name="2 Metin Yer Tutucusu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48759" name="17 İçerik Yer Tutucusu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048760" name="20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tr-TR">
              <a:solidFill>
                <a:srgbClr val="575F6D"/>
              </a:solidFill>
            </a:endParaRPr>
          </a:p>
        </p:txBody>
      </p:sp>
      <p:sp>
        <p:nvSpPr>
          <p:cNvPr id="1048761" name="21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A0CA5D-FB7D-4223-9895-A411F828B0DD}" type="slidenum">
              <a:rPr lang="tr-TR" altLang="en-US"/>
              <a:pPr/>
              <a:t>‹#›</a:t>
            </a:fld>
            <a:endParaRPr lang="tr-TR" altLang="en-US"/>
          </a:p>
        </p:txBody>
      </p:sp>
      <p:sp>
        <p:nvSpPr>
          <p:cNvPr id="1048762" name="22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16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12 Düz Bağlayıcı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8695" name="14 Oval"/>
          <p:cNvSpPr/>
          <p:nvPr/>
        </p:nvSpPr>
        <p:spPr>
          <a:xfrm>
            <a:off x="10875435" y="5715003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1048696" name="16 Düz Bağlayıcı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8697" name="17 Dikdörtgen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white"/>
              </a:solidFill>
            </a:endParaRPr>
          </a:p>
        </p:txBody>
      </p:sp>
      <p:sp>
        <p:nvSpPr>
          <p:cNvPr id="1048698" name="18 Düz Bağlayıcı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8699" name="19 Düz Bağlayıcı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8700" name="20 Düz Bağlayıcı"/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8701" name="1 Başlık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048702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US" noProof="0" dirty="0"/>
          </a:p>
        </p:txBody>
      </p:sp>
      <p:sp>
        <p:nvSpPr>
          <p:cNvPr id="1048703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48704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tr-TR">
              <a:solidFill>
                <a:srgbClr val="575F6D"/>
              </a:solidFill>
            </a:endParaRPr>
          </a:p>
        </p:txBody>
      </p:sp>
      <p:sp>
        <p:nvSpPr>
          <p:cNvPr id="1048705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178CA3-610B-4C72-BA60-31660E50A69B}" type="slidenum">
              <a:rPr lang="tr-TR" altLang="en-US"/>
              <a:pPr/>
              <a:t>‹#›</a:t>
            </a:fld>
            <a:endParaRPr lang="tr-TR" altLang="en-US"/>
          </a:p>
        </p:txBody>
      </p:sp>
      <p:sp>
        <p:nvSpPr>
          <p:cNvPr id="1048706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854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048708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048709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>
              <a:solidFill>
                <a:srgbClr val="575F6D"/>
              </a:solidFill>
            </a:endParaRPr>
          </a:p>
        </p:txBody>
      </p:sp>
      <p:sp>
        <p:nvSpPr>
          <p:cNvPr id="1048710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575F6D"/>
              </a:solidFill>
            </a:endParaRPr>
          </a:p>
        </p:txBody>
      </p:sp>
      <p:sp>
        <p:nvSpPr>
          <p:cNvPr id="1048711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AD33E-02D1-47C0-B82E-E1B6AAA45014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345279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235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048690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048691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>
              <a:solidFill>
                <a:srgbClr val="575F6D"/>
              </a:solidFill>
            </a:endParaRPr>
          </a:p>
        </p:txBody>
      </p:sp>
      <p:sp>
        <p:nvSpPr>
          <p:cNvPr id="1048692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575F6D"/>
              </a:solidFill>
            </a:endParaRPr>
          </a:p>
        </p:txBody>
      </p:sp>
      <p:sp>
        <p:nvSpPr>
          <p:cNvPr id="1048693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AEAF-346F-4874-84BD-49EFFFFEE1F1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2771895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04901" y="2292096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04899" y="4511786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​</a:t>
            </a:r>
            <a:fld id="{8CC5024F-FC10-43EC-90B2-14A686CD0E18}" type="datetime1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19.09.2024</a:t>
            </a:fld>
            <a:r>
              <a:rPr lang="tr-TR" dirty="0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​</a:t>
            </a:r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F54DE5-C571-48E8-A5BC-B369434E2F44}" type="slidenum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6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0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A002D1-C4DA-4457-8A2A-A94E3772E2A8}" type="datetime1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19.09.2024</a:t>
            </a:fld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F54DE5-C571-48E8-A5BC-B369434E2F44}" type="slidenum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4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li 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 12"/>
          <p:cNvGrpSpPr/>
          <p:nvPr/>
        </p:nvGrpSpPr>
        <p:grpSpPr>
          <a:xfrm rot="10800000">
            <a:off x="0" y="5645512"/>
            <a:ext cx="12192000" cy="63125"/>
            <a:chOff x="507492" y="1501519"/>
            <a:chExt cx="8129016" cy="63125"/>
          </a:xfrm>
        </p:grpSpPr>
        <p:cxnSp>
          <p:nvCxnSpPr>
            <p:cNvPr id="17" name="Düz Bağlayıcı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üz Bağlayıcı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 13"/>
          <p:cNvGrpSpPr/>
          <p:nvPr/>
        </p:nvGrpSpPr>
        <p:grpSpPr>
          <a:xfrm>
            <a:off x="0" y="1143002"/>
            <a:ext cx="12192000" cy="63125"/>
            <a:chOff x="507492" y="1501519"/>
            <a:chExt cx="8129016" cy="63125"/>
          </a:xfrm>
        </p:grpSpPr>
        <p:cxnSp>
          <p:nvCxnSpPr>
            <p:cNvPr id="15" name="Düz Bağlayıcı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Düz Bağlayıcı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Dikdörtgen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04900" y="2292096"/>
            <a:ext cx="5734051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04900" y="4511786"/>
            <a:ext cx="573405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1" y="0"/>
            <a:ext cx="1747524" cy="2292094"/>
          </a:xfrm>
          <a:prstGeom prst="rect">
            <a:avLst/>
          </a:prstGeom>
        </p:spPr>
      </p:pic>
      <p:sp>
        <p:nvSpPr>
          <p:cNvPr id="11" name="Resim Yer Tutucusu 10"/>
          <p:cNvSpPr>
            <a:spLocks noGrp="1"/>
          </p:cNvSpPr>
          <p:nvPr>
            <p:ph type="pic" sz="quarter" idx="13"/>
          </p:nvPr>
        </p:nvSpPr>
        <p:spPr>
          <a:xfrm>
            <a:off x="6981065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19" name="Açıklayıcı Metin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tr-TR" sz="1200" b="1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NOT:</a:t>
            </a:r>
          </a:p>
          <a:p>
            <a:r>
              <a:rPr lang="tr-TR" sz="12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Bu slayttaki resmi değiştirmek için resmi seçin ve silin. Sonra, yer tutucudaki Resimler simgesine tıklayarak kendi resminizi ekleyin.</a:t>
            </a:r>
            <a:endParaRPr lang="tr-TR" sz="1200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4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0" y="2514602"/>
            <a:ext cx="12192000" cy="3194035"/>
            <a:chOff x="647402" y="2514600"/>
            <a:chExt cx="10838688" cy="3194035"/>
          </a:xfrm>
        </p:grpSpPr>
        <p:grpSp>
          <p:nvGrpSpPr>
            <p:cNvPr id="9" name="Gr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Düz Bağlayıcı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Düz Bağlayıcı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Dikdörtgen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rgbClr val="FFFFFF"/>
                </a:solidFill>
              </a:endParaRPr>
            </a:p>
          </p:txBody>
        </p:sp>
        <p:grpSp>
          <p:nvGrpSpPr>
            <p:cNvPr id="11" name="Gr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Düz Bağlayıcı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Düz Bağlayıcı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04900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04900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1CD1C1-8A31-41B9-A065-156D435E96E2}" type="datetime1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19.09.2024</a:t>
            </a:fld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F54DE5-C571-48E8-A5BC-B369434E2F44}" type="slidenum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1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5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04901" y="1600202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1" y="1600202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​</a:t>
            </a:r>
            <a:fld id="{CBFBAE38-B184-44B3-BA3B-396A8F1C180C}" type="datetime1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19.09.2024</a:t>
            </a:fld>
            <a:r>
              <a:rPr lang="tr-TR" dirty="0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​</a:t>
            </a:r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F54DE5-C571-48E8-A5BC-B369434E2F44}" type="slidenum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6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66111" y="1600200"/>
            <a:ext cx="4919472" cy="823912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66111" y="2424112"/>
            <a:ext cx="4919472" cy="3748088"/>
          </a:xfrm>
        </p:spPr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18C863B-F7A6-4DF3-BBF1-5257AD3FDACF}" type="datetime1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19.09.2024</a:t>
            </a:fld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F54DE5-C571-48E8-A5BC-B369434E2F44}" type="slidenum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2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868F-5FC3-49DB-A28F-BF9541D0D2BA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7C4F-01A2-4DCF-88D0-CB3EE1DBF37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​</a:t>
            </a:r>
            <a:fld id="{640DCAEE-D4BE-44EB-87B0-0C856B8BD294}" type="datetime1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19.09.2024</a:t>
            </a:fld>
            <a:r>
              <a:rPr lang="tr-TR" dirty="0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​</a:t>
            </a:r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F54DE5-C571-48E8-A5BC-B369434E2F44}" type="slidenum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5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CF3E193-3E59-4173-AA9D-E2E5052958C9}" type="datetime1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19.09.2024</a:t>
            </a:fld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F54DE5-C571-48E8-A5BC-B369434E2F44}" type="slidenum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41849" y="1600201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04901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​</a:t>
            </a:r>
            <a:fld id="{6CF079EB-9CA5-4E80-A77B-A4FC36BC9F8F}" type="datetime1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19.09.2024</a:t>
            </a:fld>
            <a:r>
              <a:rPr lang="tr-TR" dirty="0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​</a:t>
            </a:r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F54DE5-C571-48E8-A5BC-B369434E2F44}" type="slidenum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7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654671" y="1600201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04901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DA0D8A-3C21-42E2-A072-19EF71ADDE14}" type="datetime1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19.09.2024</a:t>
            </a:fld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F54DE5-C571-48E8-A5BC-B369434E2F44}" type="slidenum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3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​</a:t>
            </a:r>
            <a:fld id="{90B9948F-6C35-4F44-87EE-340F4B9A62E5}" type="datetime1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19.09.2024</a:t>
            </a:fld>
            <a:r>
              <a:rPr lang="tr-TR" dirty="0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​</a:t>
            </a:r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F54DE5-C571-48E8-A5BC-B369434E2F44}" type="slidenum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7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372601" y="365125"/>
            <a:ext cx="17145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F5582A7-8AE1-41B7-AD9C-A6E2FE14B4B7}" type="datetime1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19.09.2024</a:t>
            </a:fld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F54DE5-C571-48E8-A5BC-B369434E2F44}" type="slidenum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7" name="Grup 6"/>
          <p:cNvGrpSpPr/>
          <p:nvPr/>
        </p:nvGrpSpPr>
        <p:grpSpPr>
          <a:xfrm rot="5400000">
            <a:off x="6514047" y="3228844"/>
            <a:ext cx="5632704" cy="84403"/>
            <a:chOff x="1073150" y="1219201"/>
            <a:chExt cx="10058400" cy="63125"/>
          </a:xfrm>
        </p:grpSpPr>
        <p:cxnSp>
          <p:nvCxnSpPr>
            <p:cNvPr id="8" name="Düz Bağlayıcı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Düz Bağlayıcı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866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04901" y="2292096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04899" y="4511786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​</a:t>
            </a:r>
            <a:fld id="{8CC5024F-FC10-43EC-90B2-14A686CD0E18}" type="datetime1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19.09.2024</a:t>
            </a:fld>
            <a:r>
              <a:rPr lang="tr-TR" dirty="0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​</a:t>
            </a:r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F54DE5-C571-48E8-A5BC-B369434E2F44}" type="slidenum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6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0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A002D1-C4DA-4457-8A2A-A94E3772E2A8}" type="datetime1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19.09.2024</a:t>
            </a:fld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F54DE5-C571-48E8-A5BC-B369434E2F44}" type="slidenum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3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li 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 12"/>
          <p:cNvGrpSpPr/>
          <p:nvPr/>
        </p:nvGrpSpPr>
        <p:grpSpPr>
          <a:xfrm rot="10800000">
            <a:off x="0" y="5645512"/>
            <a:ext cx="12192000" cy="63125"/>
            <a:chOff x="507492" y="1501519"/>
            <a:chExt cx="8129016" cy="63125"/>
          </a:xfrm>
        </p:grpSpPr>
        <p:cxnSp>
          <p:nvCxnSpPr>
            <p:cNvPr id="17" name="Düz Bağlayıcı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üz Bağlayıcı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 13"/>
          <p:cNvGrpSpPr/>
          <p:nvPr/>
        </p:nvGrpSpPr>
        <p:grpSpPr>
          <a:xfrm>
            <a:off x="0" y="1143002"/>
            <a:ext cx="12192000" cy="63125"/>
            <a:chOff x="507492" y="1501519"/>
            <a:chExt cx="8129016" cy="63125"/>
          </a:xfrm>
        </p:grpSpPr>
        <p:cxnSp>
          <p:nvCxnSpPr>
            <p:cNvPr id="15" name="Düz Bağlayıcı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Düz Bağlayıcı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Dikdörtgen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04900" y="2292096"/>
            <a:ext cx="5734051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04900" y="4511786"/>
            <a:ext cx="573405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1" y="0"/>
            <a:ext cx="1747524" cy="2292094"/>
          </a:xfrm>
          <a:prstGeom prst="rect">
            <a:avLst/>
          </a:prstGeom>
        </p:spPr>
      </p:pic>
      <p:sp>
        <p:nvSpPr>
          <p:cNvPr id="11" name="Resim Yer Tutucusu 10"/>
          <p:cNvSpPr>
            <a:spLocks noGrp="1"/>
          </p:cNvSpPr>
          <p:nvPr>
            <p:ph type="pic" sz="quarter" idx="13"/>
          </p:nvPr>
        </p:nvSpPr>
        <p:spPr>
          <a:xfrm>
            <a:off x="6981065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19" name="Açıklayıcı Metin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tr-TR" sz="1200" b="1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NOT:</a:t>
            </a:r>
          </a:p>
          <a:p>
            <a:r>
              <a:rPr lang="tr-TR" sz="12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Bu slayttaki resmi değiştirmek için resmi seçin ve silin. Sonra, yer tutucudaki Resimler simgesine tıklayarak kendi resminizi ekleyin.</a:t>
            </a:r>
            <a:endParaRPr lang="tr-TR" sz="1200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0" y="2514602"/>
            <a:ext cx="12192000" cy="3194035"/>
            <a:chOff x="647402" y="2514600"/>
            <a:chExt cx="10838688" cy="3194035"/>
          </a:xfrm>
        </p:grpSpPr>
        <p:grpSp>
          <p:nvGrpSpPr>
            <p:cNvPr id="9" name="Gr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Düz Bağlayıcı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Düz Bağlayıcı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Dikdörtgen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rgbClr val="FFFFFF"/>
                </a:solidFill>
              </a:endParaRPr>
            </a:p>
          </p:txBody>
        </p:sp>
        <p:grpSp>
          <p:nvGrpSpPr>
            <p:cNvPr id="11" name="Gr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Düz Bağlayıcı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Düz Bağlayıcı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04900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04900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1CD1C1-8A31-41B9-A065-156D435E96E2}" type="datetime1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19.09.2024</a:t>
            </a:fld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F54DE5-C571-48E8-A5BC-B369434E2F44}" type="slidenum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1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0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2" y="1859764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868F-5FC3-49DB-A28F-BF9541D0D2BA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7C4F-01A2-4DCF-88D0-CB3EE1DBF37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04901" y="1600202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1" y="1600202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​</a:t>
            </a:r>
            <a:fld id="{CBFBAE38-B184-44B3-BA3B-396A8F1C180C}" type="datetime1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19.09.2024</a:t>
            </a:fld>
            <a:r>
              <a:rPr lang="tr-TR" dirty="0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​</a:t>
            </a:r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F54DE5-C571-48E8-A5BC-B369434E2F44}" type="slidenum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1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66111" y="1600200"/>
            <a:ext cx="4919472" cy="823912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66111" y="2424112"/>
            <a:ext cx="4919472" cy="3748088"/>
          </a:xfrm>
        </p:spPr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18C863B-F7A6-4DF3-BBF1-5257AD3FDACF}" type="datetime1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19.09.2024</a:t>
            </a:fld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F54DE5-C571-48E8-A5BC-B369434E2F44}" type="slidenum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92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​</a:t>
            </a:r>
            <a:fld id="{640DCAEE-D4BE-44EB-87B0-0C856B8BD294}" type="datetime1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19.09.2024</a:t>
            </a:fld>
            <a:r>
              <a:rPr lang="tr-TR" dirty="0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​</a:t>
            </a:r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F54DE5-C571-48E8-A5BC-B369434E2F44}" type="slidenum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95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CF3E193-3E59-4173-AA9D-E2E5052958C9}" type="datetime1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19.09.2024</a:t>
            </a:fld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F54DE5-C571-48E8-A5BC-B369434E2F44}" type="slidenum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9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41849" y="1600201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04901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​</a:t>
            </a:r>
            <a:fld id="{6CF079EB-9CA5-4E80-A77B-A4FC36BC9F8F}" type="datetime1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19.09.2024</a:t>
            </a:fld>
            <a:r>
              <a:rPr lang="tr-TR" dirty="0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​</a:t>
            </a:r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F54DE5-C571-48E8-A5BC-B369434E2F44}" type="slidenum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7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654671" y="1600201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04901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DA0D8A-3C21-42E2-A072-19EF71ADDE14}" type="datetime1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19.09.2024</a:t>
            </a:fld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F54DE5-C571-48E8-A5BC-B369434E2F44}" type="slidenum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72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​</a:t>
            </a:r>
            <a:fld id="{90B9948F-6C35-4F44-87EE-340F4B9A62E5}" type="datetime1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19.09.2024</a:t>
            </a:fld>
            <a:r>
              <a:rPr lang="tr-TR" dirty="0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​</a:t>
            </a:r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F54DE5-C571-48E8-A5BC-B369434E2F44}" type="slidenum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5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372601" y="365125"/>
            <a:ext cx="17145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F5582A7-8AE1-41B7-AD9C-A6E2FE14B4B7}" type="datetime1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19.09.2024</a:t>
            </a:fld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F54DE5-C571-48E8-A5BC-B369434E2F44}" type="slidenum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7" name="Grup 6"/>
          <p:cNvGrpSpPr/>
          <p:nvPr/>
        </p:nvGrpSpPr>
        <p:grpSpPr>
          <a:xfrm rot="5400000">
            <a:off x="6514047" y="3228844"/>
            <a:ext cx="5632704" cy="84403"/>
            <a:chOff x="1073150" y="1219201"/>
            <a:chExt cx="10058400" cy="63125"/>
          </a:xfrm>
        </p:grpSpPr>
        <p:cxnSp>
          <p:nvCxnSpPr>
            <p:cNvPr id="8" name="Düz Bağlayıcı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Düz Bağlayıcı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860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678E03-7299-4CD2-A8A5-BDB70C20A060}" type="datetimeFigureOut">
              <a:rPr lang="tr-TR" smtClean="0">
                <a:solidFill>
                  <a:srgbClr val="ECE9C6"/>
                </a:solidFill>
              </a:rPr>
              <a:pPr/>
              <a:t>19.09.2024</a:t>
            </a:fld>
            <a:endParaRPr lang="tr-TR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E541FF-650B-4FBA-BB76-5F07D2FE8023}" type="slidenum">
              <a:rPr lang="tr-TR" smtClean="0">
                <a:solidFill>
                  <a:srgbClr val="ECE9C6"/>
                </a:solidFill>
              </a:rPr>
              <a:pPr/>
              <a:t>‹#›</a:t>
            </a:fld>
            <a:endParaRPr lang="tr-TR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92136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ECE9C6">
                      <a:alpha val="60000"/>
                    </a:srgbClr>
                  </a:solidFill>
                </a:ln>
                <a:solidFill>
                  <a:srgbClr val="ECE9C6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934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8E03-7299-4CD2-A8A5-BDB70C20A060}" type="datetimeFigureOut">
              <a:rPr lang="tr-TR" smtClean="0">
                <a:solidFill>
                  <a:srgbClr val="895D1D"/>
                </a:solidFill>
              </a:rPr>
              <a:pPr/>
              <a:t>19.09.2024</a:t>
            </a:fld>
            <a:endParaRPr lang="tr-TR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41FF-650B-4FBA-BB76-5F07D2FE8023}" type="slidenum">
              <a:rPr lang="tr-TR" smtClean="0">
                <a:solidFill>
                  <a:srgbClr val="895D1D"/>
                </a:solidFill>
              </a:rPr>
              <a:pPr/>
              <a:t>‹#›</a:t>
            </a:fld>
            <a:endParaRPr lang="tr-TR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7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3627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868F-5FC3-49DB-A28F-BF9541D0D2BA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7C4F-01A2-4DCF-88D0-CB3EE1DBF37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7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6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9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8E03-7299-4CD2-A8A5-BDB70C20A060}" type="datetimeFigureOut">
              <a:rPr lang="tr-TR" smtClean="0">
                <a:solidFill>
                  <a:srgbClr val="895D1D"/>
                </a:solidFill>
              </a:rPr>
              <a:pPr/>
              <a:t>19.09.2024</a:t>
            </a:fld>
            <a:endParaRPr lang="tr-TR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41FF-650B-4FBA-BB76-5F07D2FE8023}" type="slidenum">
              <a:rPr lang="tr-TR" smtClean="0">
                <a:solidFill>
                  <a:srgbClr val="895D1D"/>
                </a:solidFill>
              </a:rPr>
              <a:pPr/>
              <a:t>‹#›</a:t>
            </a:fld>
            <a:endParaRPr lang="tr-TR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471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8E03-7299-4CD2-A8A5-BDB70C20A060}" type="datetimeFigureOut">
              <a:rPr lang="tr-TR" smtClean="0">
                <a:solidFill>
                  <a:srgbClr val="895D1D"/>
                </a:solidFill>
              </a:rPr>
              <a:pPr/>
              <a:t>19.09.2024</a:t>
            </a:fld>
            <a:endParaRPr lang="tr-TR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41FF-650B-4FBA-BB76-5F07D2FE8023}" type="slidenum">
              <a:rPr lang="tr-TR" smtClean="0">
                <a:solidFill>
                  <a:srgbClr val="895D1D"/>
                </a:solidFill>
              </a:rPr>
              <a:pPr/>
              <a:t>‹#›</a:t>
            </a:fld>
            <a:endParaRPr lang="tr-TR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7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792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8E03-7299-4CD2-A8A5-BDB70C20A060}" type="datetimeFigureOut">
              <a:rPr lang="tr-TR" smtClean="0">
                <a:solidFill>
                  <a:srgbClr val="895D1D"/>
                </a:solidFill>
              </a:rPr>
              <a:pPr/>
              <a:t>19.09.2024</a:t>
            </a:fld>
            <a:endParaRPr lang="tr-TR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41FF-650B-4FBA-BB76-5F07D2FE8023}" type="slidenum">
              <a:rPr lang="tr-TR" smtClean="0">
                <a:solidFill>
                  <a:srgbClr val="895D1D"/>
                </a:solidFill>
              </a:rPr>
              <a:pPr/>
              <a:t>‹#›</a:t>
            </a:fld>
            <a:endParaRPr lang="tr-TR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63447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49204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8E03-7299-4CD2-A8A5-BDB70C20A060}" type="datetimeFigureOut">
              <a:rPr lang="tr-TR" smtClean="0">
                <a:solidFill>
                  <a:srgbClr val="895D1D"/>
                </a:solidFill>
              </a:rPr>
              <a:pPr/>
              <a:t>19.09.2024</a:t>
            </a:fld>
            <a:endParaRPr lang="tr-TR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41FF-650B-4FBA-BB76-5F07D2FE8023}" type="slidenum">
              <a:rPr lang="tr-TR" smtClean="0">
                <a:solidFill>
                  <a:srgbClr val="895D1D"/>
                </a:solidFill>
              </a:rPr>
              <a:pPr/>
              <a:t>‹#›</a:t>
            </a:fld>
            <a:endParaRPr lang="tr-TR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63447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30149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8E03-7299-4CD2-A8A5-BDB70C20A060}" type="datetimeFigureOut">
              <a:rPr lang="tr-TR" smtClean="0">
                <a:solidFill>
                  <a:srgbClr val="895D1D"/>
                </a:solidFill>
              </a:rPr>
              <a:pPr/>
              <a:t>19.09.2024</a:t>
            </a:fld>
            <a:endParaRPr lang="tr-TR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41FF-650B-4FBA-BB76-5F07D2FE8023}" type="slidenum">
              <a:rPr lang="tr-TR" smtClean="0">
                <a:solidFill>
                  <a:srgbClr val="895D1D"/>
                </a:solidFill>
              </a:rPr>
              <a:pPr/>
              <a:t>‹#›</a:t>
            </a:fld>
            <a:endParaRPr lang="tr-TR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0825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4" y="1678198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70" y="559401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4" y="3603815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8E03-7299-4CD2-A8A5-BDB70C20A060}" type="datetimeFigureOut">
              <a:rPr lang="tr-TR" smtClean="0">
                <a:solidFill>
                  <a:srgbClr val="895D1D"/>
                </a:solidFill>
              </a:rPr>
              <a:pPr/>
              <a:t>19.09.2024</a:t>
            </a:fld>
            <a:endParaRPr lang="tr-TR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41FF-650B-4FBA-BB76-5F07D2FE8023}" type="slidenum">
              <a:rPr lang="tr-TR" smtClean="0">
                <a:solidFill>
                  <a:srgbClr val="895D1D"/>
                </a:solidFill>
              </a:rPr>
              <a:pPr/>
              <a:t>‹#›</a:t>
            </a:fld>
            <a:endParaRPr lang="tr-TR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819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3" y="4668821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4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7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8E03-7299-4CD2-A8A5-BDB70C20A060}" type="datetimeFigureOut">
              <a:rPr lang="tr-TR" smtClean="0">
                <a:solidFill>
                  <a:srgbClr val="895D1D"/>
                </a:solidFill>
              </a:rPr>
              <a:pPr/>
              <a:t>19.09.2024</a:t>
            </a:fld>
            <a:endParaRPr lang="tr-TR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41FF-650B-4FBA-BB76-5F07D2FE8023}" type="slidenum">
              <a:rPr lang="tr-TR" smtClean="0">
                <a:solidFill>
                  <a:srgbClr val="895D1D"/>
                </a:solidFill>
              </a:rPr>
              <a:pPr/>
              <a:t>‹#›</a:t>
            </a:fld>
            <a:endParaRPr lang="tr-TR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949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8E03-7299-4CD2-A8A5-BDB70C20A060}" type="datetimeFigureOut">
              <a:rPr lang="tr-TR" smtClean="0">
                <a:solidFill>
                  <a:srgbClr val="895D1D"/>
                </a:solidFill>
              </a:rPr>
              <a:pPr/>
              <a:t>19.09.2024</a:t>
            </a:fld>
            <a:endParaRPr lang="tr-TR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41FF-650B-4FBA-BB76-5F07D2FE8023}" type="slidenum">
              <a:rPr lang="tr-TR" smtClean="0">
                <a:solidFill>
                  <a:srgbClr val="895D1D"/>
                </a:solidFill>
              </a:rPr>
              <a:pPr/>
              <a:t>‹#›</a:t>
            </a:fld>
            <a:endParaRPr lang="tr-TR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63447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94170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2" y="559401"/>
            <a:ext cx="2237591" cy="556676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6" y="849857"/>
            <a:ext cx="7343889" cy="502382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8E03-7299-4CD2-A8A5-BDB70C20A060}" type="datetimeFigureOut">
              <a:rPr lang="tr-TR" smtClean="0">
                <a:solidFill>
                  <a:srgbClr val="895D1D"/>
                </a:solidFill>
              </a:rPr>
              <a:pPr/>
              <a:t>19.09.2024</a:t>
            </a:fld>
            <a:endParaRPr lang="tr-TR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41FF-650B-4FBA-BB76-5F07D2FE8023}" type="slidenum">
              <a:rPr lang="tr-TR" smtClean="0">
                <a:solidFill>
                  <a:srgbClr val="895D1D"/>
                </a:solidFill>
              </a:rPr>
              <a:pPr/>
              <a:t>‹#›</a:t>
            </a:fld>
            <a:endParaRPr lang="tr-TR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1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4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19041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19.09.2024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8706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868F-5FC3-49DB-A28F-BF9541D0D2BA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7C4F-01A2-4DCF-88D0-CB3EE1DBF37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19.09.2024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9561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19.09.2024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9536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19.09.2024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533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19.09.2024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670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19.09.2024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86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19.09.2024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42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19.09.2024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31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19.09.2024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6762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19.09.2024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565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19.09.2024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971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868F-5FC3-49DB-A28F-BF9541D0D2BA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7C4F-01A2-4DCF-88D0-CB3EE1DBF37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>
                <a:solidFill>
                  <a:srgbClr val="696464"/>
                </a:solidFill>
              </a:rPr>
              <a:pPr/>
              <a:t>19.09.2024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55517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>
                <a:solidFill>
                  <a:srgbClr val="696464"/>
                </a:solidFill>
              </a:rPr>
              <a:pPr/>
              <a:t>19.09.2024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78523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4C86BC3-FC66-4AB7-976A-CD77F2742B90}" type="datetimeFigureOut">
              <a:rPr lang="tr-TR" smtClean="0">
                <a:solidFill>
                  <a:srgbClr val="696464"/>
                </a:solidFill>
              </a:rPr>
              <a:pPr/>
              <a:t>19.09.2024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40891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>
                <a:solidFill>
                  <a:srgbClr val="696464"/>
                </a:solidFill>
              </a:rPr>
              <a:pPr/>
              <a:t>19.09.2024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99693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>
                <a:solidFill>
                  <a:srgbClr val="696464"/>
                </a:solidFill>
              </a:rPr>
              <a:pPr/>
              <a:t>19.09.2024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16712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>
                <a:solidFill>
                  <a:srgbClr val="696464"/>
                </a:solidFill>
              </a:rPr>
              <a:pPr/>
              <a:t>19.09.2024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71630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>
                <a:solidFill>
                  <a:srgbClr val="696464"/>
                </a:solidFill>
              </a:rPr>
              <a:pPr/>
              <a:t>19.09.2024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82783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>
                <a:solidFill>
                  <a:srgbClr val="696464"/>
                </a:solidFill>
              </a:rPr>
              <a:pPr/>
              <a:t>19.09.2024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21158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>
                <a:solidFill>
                  <a:srgbClr val="696464"/>
                </a:solidFill>
              </a:rPr>
              <a:pPr/>
              <a:t>19.09.2024</a:t>
            </a:fld>
            <a:endParaRPr lang="tr-TR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0841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>
                <a:solidFill>
                  <a:srgbClr val="696464"/>
                </a:solidFill>
              </a:rPr>
              <a:pPr/>
              <a:t>19.09.2024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9419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868F-5FC3-49DB-A28F-BF9541D0D2BA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7"/>
            <a:ext cx="812800" cy="365125"/>
          </a:xfrm>
        </p:spPr>
        <p:txBody>
          <a:bodyPr/>
          <a:lstStyle/>
          <a:p>
            <a:fld id="{1F787C4F-01A2-4DCF-88D0-CB3EE1DBF37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32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>
                <a:solidFill>
                  <a:srgbClr val="696464"/>
                </a:solidFill>
              </a:rPr>
              <a:pPr/>
              <a:t>19.09.2024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391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microsoft.com/office/2007/relationships/hdphoto" Target="../media/hdphoto2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89868F-5FC3-49DB-A28F-BF9541D0D2BA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7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7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787C4F-01A2-4DCF-88D0-CB3EE1DBF376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15 Düz Bağlayıcı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8577" name="2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048578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600207"/>
            <a:ext cx="9956800" cy="48736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/>
              <a:t>Asıl metin stillerini düzenlemek için tıklatın</a:t>
            </a:r>
          </a:p>
          <a:p>
            <a:pPr lvl="1"/>
            <a:r>
              <a:rPr lang="tr-TR" altLang="en-US"/>
              <a:t>İkinci düzey</a:t>
            </a:r>
          </a:p>
          <a:p>
            <a:pPr lvl="2"/>
            <a:r>
              <a:rPr lang="tr-TR" altLang="en-US"/>
              <a:t>Üçüncü düzey</a:t>
            </a:r>
          </a:p>
          <a:p>
            <a:pPr lvl="3"/>
            <a:r>
              <a:rPr lang="tr-TR" altLang="en-US"/>
              <a:t>Dördüncü düzey</a:t>
            </a:r>
          </a:p>
          <a:p>
            <a:pPr lvl="4"/>
            <a:r>
              <a:rPr lang="tr-TR" altLang="en-US"/>
              <a:t>Beşinci düzey</a:t>
            </a:r>
            <a:endParaRPr lang="en-US" altLang="en-US"/>
          </a:p>
        </p:txBody>
      </p:sp>
      <p:sp>
        <p:nvSpPr>
          <p:cNvPr id="1048579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10453954" y="1017859"/>
            <a:ext cx="2011362" cy="512233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575F6D"/>
              </a:solidFill>
            </a:endParaRPr>
          </a:p>
        </p:txBody>
      </p:sp>
      <p:sp>
        <p:nvSpPr>
          <p:cNvPr id="1048580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575F6D"/>
              </a:solidFill>
            </a:endParaRPr>
          </a:p>
        </p:txBody>
      </p:sp>
      <p:sp>
        <p:nvSpPr>
          <p:cNvPr id="1048581" name="6 Düz Bağlayıcı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8582" name="8 Düz Bağlayıcı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8583" name="9 Dikdörtgen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white"/>
              </a:solidFill>
            </a:endParaRPr>
          </a:p>
        </p:txBody>
      </p:sp>
      <p:sp>
        <p:nvSpPr>
          <p:cNvPr id="1048584" name="10 Düz Bağlayıcı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8585" name="11 Oval"/>
          <p:cNvSpPr/>
          <p:nvPr/>
        </p:nvSpPr>
        <p:spPr>
          <a:xfrm>
            <a:off x="10875438" y="5715007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1048586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AF7262-5ED1-4771-A375-92BDF059658D}" type="slidenum">
              <a:rPr lang="tr-TR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60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zoom dir="in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15 Düz Bağlayıcı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8577" name="2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048578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9956800" cy="48736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/>
              <a:t>Asıl metin stillerini düzenlemek için tıklatın</a:t>
            </a:r>
          </a:p>
          <a:p>
            <a:pPr lvl="1"/>
            <a:r>
              <a:rPr lang="tr-TR" altLang="en-US"/>
              <a:t>İkinci düzey</a:t>
            </a:r>
          </a:p>
          <a:p>
            <a:pPr lvl="2"/>
            <a:r>
              <a:rPr lang="tr-TR" altLang="en-US"/>
              <a:t>Üçüncü düzey</a:t>
            </a:r>
          </a:p>
          <a:p>
            <a:pPr lvl="3"/>
            <a:r>
              <a:rPr lang="tr-TR" altLang="en-US"/>
              <a:t>Dördüncü düzey</a:t>
            </a:r>
          </a:p>
          <a:p>
            <a:pPr lvl="4"/>
            <a:r>
              <a:rPr lang="tr-TR" altLang="en-US"/>
              <a:t>Beşinci düzey</a:t>
            </a:r>
            <a:endParaRPr lang="en-US" altLang="en-US"/>
          </a:p>
        </p:txBody>
      </p:sp>
      <p:sp>
        <p:nvSpPr>
          <p:cNvPr id="1048579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10453954" y="1017855"/>
            <a:ext cx="2011362" cy="512233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575F6D"/>
              </a:solidFill>
            </a:endParaRPr>
          </a:p>
        </p:txBody>
      </p:sp>
      <p:sp>
        <p:nvSpPr>
          <p:cNvPr id="1048580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575F6D"/>
              </a:solidFill>
            </a:endParaRPr>
          </a:p>
        </p:txBody>
      </p:sp>
      <p:sp>
        <p:nvSpPr>
          <p:cNvPr id="1048581" name="6 Düz Bağlayıcı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8582" name="8 Düz Bağlayıcı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8583" name="9 Dikdörtgen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white"/>
              </a:solidFill>
            </a:endParaRPr>
          </a:p>
        </p:txBody>
      </p:sp>
      <p:sp>
        <p:nvSpPr>
          <p:cNvPr id="1048584" name="10 Düz Bağlayıcı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8585" name="11 Oval"/>
          <p:cNvSpPr/>
          <p:nvPr/>
        </p:nvSpPr>
        <p:spPr>
          <a:xfrm>
            <a:off x="10875435" y="5715003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1048586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AF7262-5ED1-4771-A375-92BDF059658D}" type="slidenum">
              <a:rPr lang="tr-TR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2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zoom dir="in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3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</a:p>
          <a:p>
            <a:pPr lvl="5" rtl="0"/>
            <a:r>
              <a:rPr lang="tr-TR" noProof="0" dirty="0" smtClean="0"/>
              <a:t>Altıncı düzey</a:t>
            </a:r>
          </a:p>
          <a:p>
            <a:pPr lvl="6" rtl="0"/>
            <a:r>
              <a:rPr lang="tr-TR" noProof="0" dirty="0" smtClean="0"/>
              <a:t>Yedinci düzey</a:t>
            </a:r>
          </a:p>
          <a:p>
            <a:pPr lvl="7" rtl="0"/>
            <a:r>
              <a:rPr lang="tr-TR" noProof="0" dirty="0" smtClean="0"/>
              <a:t>Sekizinci düzey</a:t>
            </a:r>
          </a:p>
          <a:p>
            <a:pPr lvl="8" rtl="0"/>
            <a:r>
              <a:rPr lang="tr-TR" noProof="0" dirty="0" smtClean="0"/>
              <a:t>Dokuzuncu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104901" y="6356353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B0A7983-9BC1-48E3-B0A2-CC979373F1C6}" type="datetime1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19.09.2024</a:t>
            </a:fld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3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9256783" y="6356353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15" name="Grup 14"/>
          <p:cNvGrpSpPr/>
          <p:nvPr/>
        </p:nvGrpSpPr>
        <p:grpSpPr>
          <a:xfrm>
            <a:off x="1103376" y="1219203"/>
            <a:ext cx="9985248" cy="84403"/>
            <a:chOff x="1073150" y="1219201"/>
            <a:chExt cx="10058400" cy="63125"/>
          </a:xfrm>
        </p:grpSpPr>
        <p:cxnSp>
          <p:nvCxnSpPr>
            <p:cNvPr id="13" name="Düz Bağlayıcı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Düz Bağlayıcı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220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3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</a:p>
          <a:p>
            <a:pPr lvl="5" rtl="0"/>
            <a:r>
              <a:rPr lang="tr-TR" noProof="0" dirty="0" smtClean="0"/>
              <a:t>Altıncı düzey</a:t>
            </a:r>
          </a:p>
          <a:p>
            <a:pPr lvl="6" rtl="0"/>
            <a:r>
              <a:rPr lang="tr-TR" noProof="0" dirty="0" smtClean="0"/>
              <a:t>Yedinci düzey</a:t>
            </a:r>
          </a:p>
          <a:p>
            <a:pPr lvl="7" rtl="0"/>
            <a:r>
              <a:rPr lang="tr-TR" noProof="0" dirty="0" smtClean="0"/>
              <a:t>Sekizinci düzey</a:t>
            </a:r>
          </a:p>
          <a:p>
            <a:pPr lvl="8" rtl="0"/>
            <a:r>
              <a:rPr lang="tr-TR" noProof="0" dirty="0" smtClean="0"/>
              <a:t>Dokuzuncu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104901" y="6356353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B0A7983-9BC1-48E3-B0A2-CC979373F1C6}" type="datetime1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19.09.2024</a:t>
            </a:fld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3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9256783" y="6356353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tr-T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15" name="Grup 14"/>
          <p:cNvGrpSpPr/>
          <p:nvPr/>
        </p:nvGrpSpPr>
        <p:grpSpPr>
          <a:xfrm>
            <a:off x="1103376" y="1219203"/>
            <a:ext cx="9985248" cy="84403"/>
            <a:chOff x="1073150" y="1219201"/>
            <a:chExt cx="10058400" cy="63125"/>
          </a:xfrm>
        </p:grpSpPr>
        <p:cxnSp>
          <p:nvCxnSpPr>
            <p:cNvPr id="13" name="Düz Bağlayıcı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Düz Bağlayıcı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790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2248350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6678E03-7299-4CD2-A8A5-BDB70C20A060}" type="datetimeFigureOut">
              <a:rPr lang="tr-TR" smtClean="0">
                <a:solidFill>
                  <a:srgbClr val="895D1D"/>
                </a:solidFill>
              </a:rPr>
              <a:pPr/>
              <a:t>19.09.2024</a:t>
            </a:fld>
            <a:endParaRPr lang="tr-TR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3E541FF-650B-4FBA-BB76-5F07D2FE8023}" type="slidenum">
              <a:rPr lang="tr-TR" smtClean="0">
                <a:solidFill>
                  <a:srgbClr val="895D1D"/>
                </a:solidFill>
              </a:rPr>
              <a:pPr/>
              <a:t>‹#›</a:t>
            </a:fld>
            <a:endParaRPr lang="tr-TR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0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E82D9B-CAE2-49BB-924D-AA7FEE515FC9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19.09.2024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033696-250E-47BF-A062-7C5DA3AF0F31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0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4C86BC3-FC66-4AB7-976A-CD77F2742B90}" type="datetimeFigureOut">
              <a:rPr lang="tr-TR" smtClean="0">
                <a:solidFill>
                  <a:srgbClr val="696464"/>
                </a:solidFill>
              </a:rPr>
              <a:pPr/>
              <a:t>19.09.2024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tr-TR">
              <a:solidFill>
                <a:srgbClr val="696464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015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90282" y="529997"/>
            <a:ext cx="11110784" cy="250817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12.ÜNİTE</a:t>
            </a:r>
            <a:r>
              <a:rPr lang="tr-T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/>
            </a:r>
            <a:br>
              <a:rPr lang="tr-T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</a:br>
            <a:r>
              <a:rPr lang="tr-T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KISA </a:t>
            </a:r>
            <a:r>
              <a:rPr lang="tr-TR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CEVAPLI VE </a:t>
            </a:r>
            <a:r>
              <a:rPr lang="tr-T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/>
            </a:r>
            <a:br>
              <a:rPr lang="tr-T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</a:br>
            <a:r>
              <a:rPr lang="tr-T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DOĞRU </a:t>
            </a:r>
            <a:r>
              <a:rPr lang="tr-TR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YANLIŞ </a:t>
            </a:r>
            <a:r>
              <a:rPr lang="tr-T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TESTLER</a:t>
            </a:r>
            <a:br>
              <a:rPr lang="tr-T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</a:br>
            <a:endParaRPr lang="tr-TR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213363" y="2745781"/>
            <a:ext cx="60646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Prof.Dr.Mevlüt </a:t>
            </a:r>
            <a:r>
              <a:rPr lang="tr-TR" sz="3200" b="1" dirty="0" smtClean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Kaya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82" y="3811205"/>
            <a:ext cx="3085305" cy="311818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559" y="3920906"/>
            <a:ext cx="2666093" cy="266609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5526" y="4228749"/>
            <a:ext cx="2633700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4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704089"/>
            <a:ext cx="10972800" cy="655155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rgbClr val="04617B"/>
                </a:solidFill>
              </a:rPr>
              <a:t>KISA CEVAPLI TESTLERİN ÖZELLİKLERİ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9259" y="1633878"/>
            <a:ext cx="10972800" cy="4928286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ClrTx/>
              <a:buFont typeface="Wingdings" pitchFamily="2" charset="2"/>
              <a:buChar char="v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Kısa cevaplı sorular, çoktan seçmeli sorular gibi öğrencileri çok fazla 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sınırlandırmaz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ve öğrencilere cevaplandırma özgürlüğü verir.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Tx/>
              <a:buFont typeface="Wingdings" pitchFamily="2" charset="2"/>
              <a:buChar char="v"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Genellikle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alt 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düzey hedef alanlarına ilişkin sorular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kullanılır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(Bilgi, kısmen de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kavrama basamağı.)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Tx/>
              <a:buFont typeface="Wingdings" pitchFamily="2" charset="2"/>
              <a:buChar char="v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Yazı güzelliği ve sayfa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düzeni gibi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başka değişkenler 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puana karışmadığı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için geçerliği yüksektir.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Tx/>
              <a:buFont typeface="Wingdings" pitchFamily="2" charset="2"/>
              <a:buChar char="v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Testte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biri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diğerinin cevabı olan maddeler bulunmamalıdır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Sorular birbirine ipucu vermemelidir.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378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29296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04617B"/>
                </a:solidFill>
              </a:rPr>
              <a:t>DOLDURMALI KISA </a:t>
            </a:r>
            <a:r>
              <a:rPr lang="tr-TR" sz="2800" dirty="0">
                <a:solidFill>
                  <a:srgbClr val="04617B"/>
                </a:solidFill>
              </a:rPr>
              <a:t>CEVAPLI TESTLERİN ÖZELLİKLERİ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5811" y="1653091"/>
            <a:ext cx="10972800" cy="4389120"/>
          </a:xfrm>
        </p:spPr>
        <p:txBody>
          <a:bodyPr>
            <a:noAutofit/>
          </a:bodyPr>
          <a:lstStyle/>
          <a:p>
            <a:pPr>
              <a:buClrTx/>
              <a:buFont typeface="Wingdings" pitchFamily="2" charset="2"/>
              <a:buChar char="v"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Boşluk doldurmalı (tamamlamalı) sorularda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Tx/>
              <a:buFont typeface="Wingdings" pitchFamily="2" charset="2"/>
              <a:buChar char="v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Bir soruda boş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bırakılan yerin uzunluğu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sorunun cevabına ipucu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vermemelidir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Tx/>
              <a:buFont typeface="Wingdings" pitchFamily="2" charset="2"/>
              <a:buChar char="v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Özellikle, doldurulacak boşluk «----------» cevap olan sözcük boyutunda olmamalıdır.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Tx/>
              <a:buFont typeface="Wingdings" pitchFamily="2" charset="2"/>
              <a:buChar char="v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Boşluk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doldurmalı sorularda boşluklar mümkün olduğu kadar cümle sonuna doğru bırakılmalıdır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Tx/>
              <a:buFont typeface="Wingdings" pitchFamily="2" charset="2"/>
              <a:buChar char="v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Soru: ---------------------------------- …………. --------------- .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Tx/>
              <a:buFont typeface="Wingdings" pitchFamily="2" charset="2"/>
              <a:buChar char="v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Her soru önemli bir bilgiyi yoklamalıdır.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Tx/>
              <a:buFont typeface="Wingdings" pitchFamily="2" charset="2"/>
              <a:buChar char="v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Soru cümlesi ders kitabından aynen alınmamalıdır. </a:t>
            </a:r>
          </a:p>
          <a:p>
            <a:pPr>
              <a:buClrTx/>
              <a:buFont typeface="Wingdings" pitchFamily="2" charset="2"/>
              <a:buChar char="v"/>
            </a:pP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96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030780"/>
              </p:ext>
            </p:extLst>
          </p:nvPr>
        </p:nvGraphicFramePr>
        <p:xfrm>
          <a:off x="0" y="870859"/>
          <a:ext cx="12192000" cy="5557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7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841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Hazırlanması </a:t>
                      </a:r>
                      <a:endParaRPr lang="tr-TR" sz="20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0" dirty="0" smtClean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Kısa</a:t>
                      </a:r>
                      <a:r>
                        <a:rPr lang="tr-TR" sz="2000" b="0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cevaplı testlerin hazırlanması, yazılı yoklamadan daha zordur.</a:t>
                      </a:r>
                      <a:endParaRPr lang="tr-TR" sz="2000" b="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Cevaplanması </a:t>
                      </a:r>
                      <a:endParaRPr lang="tr-TR" sz="20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Kısa cevaplı testlerin cevaplanması</a:t>
                      </a:r>
                      <a:r>
                        <a:rPr lang="tr-TR" sz="2000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yazılı yoklamaya göre daha az zaman alır.</a:t>
                      </a:r>
                      <a:endParaRPr lang="tr-TR" sz="20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Puanlanması </a:t>
                      </a:r>
                      <a:endParaRPr lang="tr-TR" sz="20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Kısa cevaplı testlerin</a:t>
                      </a:r>
                      <a:r>
                        <a:rPr lang="tr-TR" sz="2000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puanlanması yazılı yoklamaya göre daha az zaman alır ve puanlama hataları (genelde) daha az olur.</a:t>
                      </a:r>
                      <a:endParaRPr lang="tr-TR" sz="20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Puanlama Güvenirliği</a:t>
                      </a:r>
                      <a:endParaRPr lang="tr-TR" sz="20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Genelde puanlama güvenirliği, yazılı yoklamalardan daha fazladır.</a:t>
                      </a:r>
                      <a:endParaRPr lang="tr-TR" sz="20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Kapsam Geçerliği </a:t>
                      </a:r>
                      <a:endParaRPr lang="tr-TR" sz="20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Soruların cevaplarının</a:t>
                      </a:r>
                      <a:r>
                        <a:rPr lang="tr-TR" sz="2000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sınırlı olması ve cevap için daha az zaman gerektirmesinden dolayı kısa cevaplı testlerin kapsam geçerliği genelde yazılı yoklamalardan daha fazladır.</a:t>
                      </a:r>
                      <a:endParaRPr lang="tr-TR" sz="20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Üst Düzeyde Bilişsel Davranışların Ölçülmesi</a:t>
                      </a:r>
                      <a:endParaRPr lang="tr-TR" sz="20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Uygulama ve daha üst düzeydeki zihinsel davranışların ölçülmesinde yazılı yoklamalar daha kullanışlıdır.</a:t>
                      </a:r>
                      <a:endParaRPr lang="tr-TR" sz="20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Şans Başarısı</a:t>
                      </a:r>
                      <a:endParaRPr lang="tr-TR" sz="20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Hem</a:t>
                      </a:r>
                      <a:r>
                        <a:rPr lang="tr-TR" sz="2000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yazılı yoklamalarda hem de kısa cevaplı testlerde konuyu hiç bilmeyen bir öğrencinin soruyu şansla cevaplama ihtimali azdır. </a:t>
                      </a:r>
                    </a:p>
                    <a:p>
                      <a:r>
                        <a:rPr lang="tr-TR" sz="2000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İki sınav türünü bu açıdan karşılaştıracak olursak; sorunun şansla cevaplanma ihtimali kısa cevaplı testlerde (yazılı yoklamaya göre) daha fazladır.</a:t>
                      </a:r>
                      <a:endParaRPr lang="tr-TR" sz="20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Dikdörtgen 2"/>
          <p:cNvSpPr/>
          <p:nvPr/>
        </p:nvSpPr>
        <p:spPr>
          <a:xfrm>
            <a:off x="0" y="304800"/>
            <a:ext cx="12192000" cy="533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KISA CEVAPLI </a:t>
            </a:r>
            <a:r>
              <a:rPr lang="tr-T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Testlerin </a:t>
            </a:r>
            <a:r>
              <a:rPr lang="tr-TR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YAZILI YOKLAMALARLA </a:t>
            </a:r>
            <a:r>
              <a:rPr lang="tr-T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Karşılaştırılması</a:t>
            </a:r>
            <a:endParaRPr lang="tr-TR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91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Rectangle 2"/>
          <p:cNvSpPr>
            <a:spLocks noGrp="1" noChangeArrowheads="1"/>
          </p:cNvSpPr>
          <p:nvPr>
            <p:ph type="title"/>
          </p:nvPr>
        </p:nvSpPr>
        <p:spPr>
          <a:xfrm>
            <a:off x="3" y="188641"/>
            <a:ext cx="11857567" cy="108012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</a:pPr>
            <a:r>
              <a:rPr lang="tr-TR" sz="2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KISA CEVAPLI SORU YAZILIRKEN GÖZ ÖNÜNDE </a:t>
            </a:r>
            <a:r>
              <a:rPr lang="tr-TR" sz="2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2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</a:br>
            <a:r>
              <a:rPr lang="tr-TR" sz="2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BULUNDURULACAK </a:t>
            </a:r>
            <a:r>
              <a:rPr lang="tr-TR" sz="2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NOKTALAR</a:t>
            </a:r>
          </a:p>
        </p:txBody>
      </p:sp>
      <p:sp>
        <p:nvSpPr>
          <p:cNvPr id="104863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39184" y="1556793"/>
            <a:ext cx="11041392" cy="5301208"/>
          </a:xfrm>
        </p:spPr>
        <p:txBody>
          <a:bodyPr>
            <a:normAutofit fontScale="95833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</a:pPr>
            <a:r>
              <a:rPr lang="tr-TR" dirty="0">
                <a:latin typeface="Calibri" pitchFamily="34" charset="0"/>
                <a:cs typeface="Calibri" pitchFamily="34" charset="0"/>
              </a:rPr>
              <a:t>Her soru bir </a:t>
            </a:r>
            <a:r>
              <a:rPr lang="tr-TR" b="1" dirty="0">
                <a:latin typeface="Calibri" pitchFamily="34" charset="0"/>
                <a:cs typeface="Calibri" pitchFamily="34" charset="0"/>
              </a:rPr>
              <a:t>tek doğru cevabı </a:t>
            </a:r>
            <a:r>
              <a:rPr lang="tr-TR" dirty="0">
                <a:latin typeface="Calibri" pitchFamily="34" charset="0"/>
                <a:cs typeface="Calibri" pitchFamily="34" charset="0"/>
              </a:rPr>
              <a:t>olabilecek şekilde yapılandırılmalıdır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</a:pPr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</a:pPr>
            <a:endParaRPr lang="tr-TR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</a:pPr>
            <a:endParaRPr lang="tr-TR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</a:pPr>
            <a:endParaRPr lang="tr-TR" dirty="0">
              <a:latin typeface="Calibri" pitchFamily="34" charset="0"/>
              <a:cs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</a:pPr>
            <a:r>
              <a:rPr lang="tr-TR" dirty="0">
                <a:latin typeface="Calibri" pitchFamily="34" charset="0"/>
                <a:cs typeface="Calibri" pitchFamily="34" charset="0"/>
              </a:rPr>
              <a:t>Maddelerin ifadelerinde doğru cevabı tahmin ettirebilecek </a:t>
            </a:r>
            <a:r>
              <a:rPr lang="tr-TR" b="1" dirty="0">
                <a:latin typeface="Calibri" pitchFamily="34" charset="0"/>
                <a:cs typeface="Calibri" pitchFamily="34" charset="0"/>
              </a:rPr>
              <a:t>ipuçlarının olmamasına </a:t>
            </a:r>
            <a:r>
              <a:rPr lang="tr-TR" dirty="0">
                <a:latin typeface="Calibri" pitchFamily="34" charset="0"/>
                <a:cs typeface="Calibri" pitchFamily="34" charset="0"/>
              </a:rPr>
              <a:t>dikkat edilmelidir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</a:pPr>
            <a:endParaRPr lang="tr-TR" dirty="0">
              <a:latin typeface="Calibri" pitchFamily="34" charset="0"/>
              <a:cs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</a:pPr>
            <a:r>
              <a:rPr lang="tr-TR" dirty="0">
                <a:latin typeface="Calibri" pitchFamily="34" charset="0"/>
                <a:cs typeface="Calibri" pitchFamily="34" charset="0"/>
              </a:rPr>
              <a:t>Ezbere teşvik eden </a:t>
            </a:r>
            <a:r>
              <a:rPr lang="tr-TR" b="1" dirty="0">
                <a:latin typeface="Calibri" pitchFamily="34" charset="0"/>
                <a:cs typeface="Calibri" pitchFamily="34" charset="0"/>
              </a:rPr>
              <a:t>kitaptan aynen alınan cümleler olmamalıdır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</a:pPr>
            <a:endParaRPr lang="tr-T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887506" y="2020507"/>
            <a:ext cx="7965391" cy="1872208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AEB795">
                <a:shade val="75000"/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Örneğin: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1. Ölçmenin  …………… geçerliğini etkiler.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Muhtemel cevap;  </a:t>
            </a:r>
            <a:r>
              <a:rPr kumimoji="0" 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GÜVENİRLİĞİ</a:t>
            </a: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Ancak. «HATASIZLIĞI - KAPSAMI – OBJEKTİFLİĞİ» gibi cevaplarda doğru olur.</a:t>
            </a:r>
            <a:endParaRPr kumimoji="0" lang="tr-TR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194038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48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486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486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1" grpId="0"/>
      <p:bldP spid="104863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58184" y="1562028"/>
            <a:ext cx="10286933" cy="5596778"/>
          </a:xfrm>
        </p:spPr>
        <p:txBody>
          <a:bodyPr>
            <a:normAutofit fontScale="95833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</a:pPr>
            <a:r>
              <a:rPr lang="tr-TR" sz="2500" dirty="0" smtClean="0">
                <a:latin typeface="Calibri" pitchFamily="34" charset="0"/>
                <a:cs typeface="Calibri" pitchFamily="34" charset="0"/>
              </a:rPr>
              <a:t>Bir </a:t>
            </a:r>
            <a:r>
              <a:rPr lang="tr-TR" sz="2500" dirty="0">
                <a:latin typeface="Calibri" pitchFamily="34" charset="0"/>
                <a:cs typeface="Calibri" pitchFamily="34" charset="0"/>
              </a:rPr>
              <a:t>maddenin cevabında birden çok </a:t>
            </a:r>
            <a:r>
              <a:rPr lang="tr-TR" sz="2500" b="1" dirty="0">
                <a:latin typeface="Calibri" pitchFamily="34" charset="0"/>
                <a:cs typeface="Calibri" pitchFamily="34" charset="0"/>
              </a:rPr>
              <a:t>ayrıntı var ise</a:t>
            </a:r>
            <a:r>
              <a:rPr lang="tr-TR" sz="2500" dirty="0">
                <a:latin typeface="Calibri" pitchFamily="34" charset="0"/>
                <a:cs typeface="Calibri" pitchFamily="34" charset="0"/>
              </a:rPr>
              <a:t>, o ayrıntıların  her birine ayrı puan verilmelidir</a:t>
            </a:r>
            <a:r>
              <a:rPr lang="tr-TR" sz="25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</a:pPr>
            <a:endParaRPr lang="tr-TR" sz="2500" dirty="0">
              <a:latin typeface="Calibri" pitchFamily="34" charset="0"/>
              <a:cs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</a:pPr>
            <a:r>
              <a:rPr lang="tr-TR" sz="2500" dirty="0">
                <a:latin typeface="Calibri" pitchFamily="34" charset="0"/>
                <a:cs typeface="Calibri" pitchFamily="34" charset="0"/>
              </a:rPr>
              <a:t>Cümle yapısı </a:t>
            </a:r>
            <a:r>
              <a:rPr lang="tr-TR" sz="2500" dirty="0" smtClean="0">
                <a:latin typeface="Calibri" pitchFamily="34" charset="0"/>
                <a:cs typeface="Calibri" pitchFamily="34" charset="0"/>
              </a:rPr>
              <a:t>net ve anlamlı </a:t>
            </a:r>
            <a:r>
              <a:rPr lang="tr-TR" sz="2500" dirty="0">
                <a:latin typeface="Calibri" pitchFamily="34" charset="0"/>
                <a:cs typeface="Calibri" pitchFamily="34" charset="0"/>
              </a:rPr>
              <a:t>olmalıdır</a:t>
            </a:r>
            <a:r>
              <a:rPr lang="tr-TR" sz="2500" dirty="0" smtClean="0">
                <a:latin typeface="Calibri" pitchFamily="34" charset="0"/>
                <a:cs typeface="Calibri" pitchFamily="34" charset="0"/>
              </a:rPr>
              <a:t>. Her soru kesinlikle cevaplandırılabilecek açıklıkta ifade edilmelidir.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</a:pPr>
            <a:r>
              <a:rPr lang="tr-TR" sz="2500" dirty="0" smtClean="0">
                <a:latin typeface="Calibri" pitchFamily="34" charset="0"/>
                <a:cs typeface="Calibri" pitchFamily="34" charset="0"/>
              </a:rPr>
              <a:t>Örneğin; Cenaze namazı …………………………..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</a:pPr>
            <a:r>
              <a:rPr lang="tr-TR" sz="2500" dirty="0" smtClean="0">
                <a:latin typeface="Calibri" pitchFamily="34" charset="0"/>
                <a:cs typeface="Calibri" pitchFamily="34" charset="0"/>
              </a:rPr>
              <a:t>Cenaze namazı    ……………..   kılınır.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</a:pPr>
            <a:r>
              <a:rPr lang="tr-TR" sz="2500" dirty="0" smtClean="0">
                <a:latin typeface="Calibri" pitchFamily="34" charset="0"/>
                <a:cs typeface="Calibri" pitchFamily="34" charset="0"/>
              </a:rPr>
              <a:t>Düzeltilmiş: Cenaze namazı nasıl kılınır?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</a:pPr>
            <a:endParaRPr lang="tr-TR" sz="2500" dirty="0">
              <a:latin typeface="Calibri" pitchFamily="34" charset="0"/>
              <a:cs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</a:pPr>
            <a:r>
              <a:rPr lang="tr-TR" sz="2500" dirty="0">
                <a:latin typeface="Calibri" pitchFamily="34" charset="0"/>
                <a:cs typeface="Calibri" pitchFamily="34" charset="0"/>
              </a:rPr>
              <a:t>Kısa cevaplı testlerde düşünceleri organize etme becerisi, yazı güzelliği, kağıdın düzeni </a:t>
            </a:r>
            <a:r>
              <a:rPr lang="tr-TR" sz="2500" dirty="0" smtClean="0">
                <a:latin typeface="Calibri" pitchFamily="34" charset="0"/>
                <a:cs typeface="Calibri" pitchFamily="34" charset="0"/>
              </a:rPr>
              <a:t>vb</a:t>
            </a:r>
            <a:r>
              <a:rPr lang="tr-TR" sz="2500" dirty="0">
                <a:latin typeface="Calibri" pitchFamily="34" charset="0"/>
                <a:cs typeface="Calibri" pitchFamily="34" charset="0"/>
              </a:rPr>
              <a:t>. durumlardan doğabilecek hata oranı daha az olduğundan </a:t>
            </a:r>
            <a:r>
              <a:rPr lang="tr-TR" sz="2500" b="1" dirty="0" smtClean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güvenirliği ve geçerliği </a:t>
            </a:r>
            <a:r>
              <a:rPr lang="tr-TR" sz="2500" dirty="0" smtClean="0">
                <a:latin typeface="Calibri" pitchFamily="34" charset="0"/>
                <a:cs typeface="Calibri" pitchFamily="34" charset="0"/>
              </a:rPr>
              <a:t>daha </a:t>
            </a:r>
            <a:r>
              <a:rPr lang="tr-TR" sz="2500" dirty="0">
                <a:latin typeface="Calibri" pitchFamily="34" charset="0"/>
                <a:cs typeface="Calibri" pitchFamily="34" charset="0"/>
              </a:rPr>
              <a:t>yüksektir.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</a:pP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</a:pP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" y="134473"/>
            <a:ext cx="11857567" cy="111610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</a:pPr>
            <a:r>
              <a:rPr lang="tr-TR" sz="2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KISA CEVAPLI SORU YAZILIRKEN GÖZ ÖNÜNDE </a:t>
            </a:r>
            <a:r>
              <a:rPr lang="tr-TR" sz="2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2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</a:br>
            <a:r>
              <a:rPr lang="tr-TR" sz="2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BULUNDURULACAK NOKTALAR</a:t>
            </a:r>
            <a:endParaRPr lang="tr-TR" sz="2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939686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8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8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48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48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48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48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6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6" y="0"/>
            <a:ext cx="10850033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</a:pPr>
            <a:r>
              <a:rPr lang="tr-TR" sz="28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KISA CEVAPLI SORU YAZILIRKEN GÖZ ÖNÜNDE </a:t>
            </a:r>
            <a:br>
              <a:rPr lang="tr-TR" sz="28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</a:br>
            <a:r>
              <a:rPr lang="tr-TR" sz="28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BULUNDURULACAK NOKTALAR</a:t>
            </a:r>
            <a:endParaRPr lang="tr-TR" sz="28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4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31800" y="1196752"/>
            <a:ext cx="10285506" cy="5472608"/>
          </a:xfrm>
        </p:spPr>
        <p:txBody>
          <a:bodyPr/>
          <a:lstStyle/>
          <a:p>
            <a:pPr eaLnBrk="1" hangingPunct="1"/>
            <a:endParaRPr lang="tr-TR" altLang="en-US" sz="3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tr-TR" altLang="en-US" dirty="0" smtClean="0">
                <a:latin typeface="Arial" pitchFamily="34" charset="0"/>
                <a:cs typeface="Arial" pitchFamily="34" charset="0"/>
              </a:rPr>
              <a:t>Kazanımlardaki her </a:t>
            </a:r>
            <a:r>
              <a:rPr lang="tr-TR" altLang="en-US" dirty="0">
                <a:latin typeface="Arial" pitchFamily="34" charset="0"/>
                <a:cs typeface="Arial" pitchFamily="34" charset="0"/>
              </a:rPr>
              <a:t>davranışı örnekleyecek kadar soru yazılmalıdır</a:t>
            </a:r>
            <a:r>
              <a:rPr lang="tr-TR" alt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spcAft>
                <a:spcPts val="600"/>
              </a:spcAft>
            </a:pPr>
            <a:r>
              <a:rPr lang="tr-TR" altLang="en-US" dirty="0" smtClean="0">
                <a:latin typeface="Arial" pitchFamily="34" charset="0"/>
                <a:cs typeface="Arial" pitchFamily="34" charset="0"/>
              </a:rPr>
              <a:t>Testte </a:t>
            </a:r>
            <a:r>
              <a:rPr lang="tr-TR" altLang="en-US" dirty="0">
                <a:latin typeface="Arial" pitchFamily="34" charset="0"/>
                <a:cs typeface="Arial" pitchFamily="34" charset="0"/>
              </a:rPr>
              <a:t>yer alacak sorunun 2-3 katı soru hazırlanmalıdır</a:t>
            </a:r>
            <a:r>
              <a:rPr lang="tr-TR" altLang="en-U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eaLnBrk="1" hangingPunct="1">
              <a:spcAft>
                <a:spcPts val="600"/>
              </a:spcAft>
            </a:pPr>
            <a:r>
              <a:rPr lang="tr-TR" altLang="en-US" dirty="0" smtClean="0">
                <a:latin typeface="Arial" pitchFamily="34" charset="0"/>
                <a:cs typeface="Arial" pitchFamily="34" charset="0"/>
              </a:rPr>
              <a:t>Bunlar arasından en iyi sorular seçilmelidir.</a:t>
            </a:r>
          </a:p>
          <a:p>
            <a:pPr eaLnBrk="1" hangingPunct="1">
              <a:spcAft>
                <a:spcPts val="600"/>
              </a:spcAft>
            </a:pPr>
            <a:r>
              <a:rPr lang="tr-TR" altLang="en-US" dirty="0" smtClean="0">
                <a:latin typeface="Arial" pitchFamily="34" charset="0"/>
                <a:cs typeface="Arial" pitchFamily="34" charset="0"/>
              </a:rPr>
              <a:t>Her soru yalnız bir bilgiyi yoklamalıdır.</a:t>
            </a:r>
          </a:p>
          <a:p>
            <a:pPr eaLnBrk="1" hangingPunct="1">
              <a:spcAft>
                <a:spcPts val="600"/>
              </a:spcAft>
            </a:pPr>
            <a:r>
              <a:rPr lang="tr-TR" altLang="en-US" dirty="0" smtClean="0">
                <a:latin typeface="Arial" pitchFamily="34" charset="0"/>
                <a:cs typeface="Arial" pitchFamily="34" charset="0"/>
              </a:rPr>
              <a:t>Kısa cevaplı soruların yazılmasında şekil, metin, harita, tablo ve grafik gibi materyallerden yararlanılabilir.</a:t>
            </a:r>
            <a:endParaRPr lang="tr-TR" altLang="en-US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tr-TR" alt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160" name="Picture 4" descr="C:\Users\TR\Downloads\ders-p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5580" y="4400893"/>
            <a:ext cx="3839633" cy="25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8348262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48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48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48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48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486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0" grpId="0"/>
      <p:bldP spid="104864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35360" y="620688"/>
            <a:ext cx="11521280" cy="1080120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Kısa Cevaplı Sınavların</a:t>
            </a:r>
            <a:endParaRPr lang="tr-TR" dirty="0"/>
          </a:p>
        </p:txBody>
      </p:sp>
      <p:sp>
        <p:nvSpPr>
          <p:cNvPr id="5" name="Aşağı Ok 4"/>
          <p:cNvSpPr/>
          <p:nvPr/>
        </p:nvSpPr>
        <p:spPr>
          <a:xfrm>
            <a:off x="1871532" y="2276872"/>
            <a:ext cx="1536171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Aşağı Ok 5"/>
          <p:cNvSpPr/>
          <p:nvPr/>
        </p:nvSpPr>
        <p:spPr>
          <a:xfrm>
            <a:off x="8592277" y="2132856"/>
            <a:ext cx="1440160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75388" y="4075633"/>
            <a:ext cx="412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u="sng" dirty="0" smtClean="0">
                <a:solidFill>
                  <a:prstClr val="black"/>
                </a:solidFill>
              </a:rPr>
              <a:t>AVANTAJLARI</a:t>
            </a:r>
            <a:endParaRPr lang="tr-TR" sz="3600" u="sng" dirty="0">
              <a:solidFill>
                <a:prstClr val="black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509553" y="407563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u="sng" dirty="0" smtClean="0">
                <a:solidFill>
                  <a:prstClr val="black"/>
                </a:solidFill>
              </a:rPr>
              <a:t>DEZAVANTAJLARI</a:t>
            </a:r>
            <a:endParaRPr lang="tr-TR" sz="3600" u="sng" dirty="0">
              <a:solidFill>
                <a:prstClr val="black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15413" y="5013177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prstClr val="black"/>
                </a:solidFill>
              </a:rPr>
              <a:t>………………………………………………………………………………………………………………………………..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6648061" y="501317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prstClr val="black"/>
                </a:solidFill>
              </a:rPr>
              <a:t>………………………………………………………………………………………………………………………………..</a:t>
            </a:r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247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>
                <a:solidFill>
                  <a:srgbClr val="514843"/>
                </a:solidFill>
                <a:latin typeface="Arial" pitchFamily="34" charset="0"/>
                <a:cs typeface="Arial" pitchFamily="34" charset="0"/>
              </a:rPr>
              <a:t>KISA CEVAPLI </a:t>
            </a:r>
            <a:r>
              <a:rPr lang="tr-TR" sz="2800" b="1" dirty="0" smtClean="0">
                <a:solidFill>
                  <a:srgbClr val="514843"/>
                </a:solidFill>
                <a:latin typeface="Arial" pitchFamily="34" charset="0"/>
                <a:cs typeface="Arial" pitchFamily="34" charset="0"/>
              </a:rPr>
              <a:t>SINAVLARIN </a:t>
            </a:r>
            <a:r>
              <a:rPr lang="tr-TR" sz="2800" b="1" dirty="0">
                <a:solidFill>
                  <a:srgbClr val="514843"/>
                </a:solidFill>
                <a:latin typeface="Arial" pitchFamily="34" charset="0"/>
                <a:cs typeface="Arial" pitchFamily="34" charset="0"/>
              </a:rPr>
              <a:t>ÜSTÜN YÖNLERİ</a:t>
            </a:r>
            <a:r>
              <a:rPr lang="tr-TR" sz="2800" dirty="0">
                <a:solidFill>
                  <a:srgbClr val="51484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2800" dirty="0">
                <a:solidFill>
                  <a:srgbClr val="514843"/>
                </a:solidFill>
                <a:latin typeface="Arial" pitchFamily="34" charset="0"/>
                <a:cs typeface="Arial" pitchFamily="34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569259" y="1210235"/>
            <a:ext cx="9956800" cy="4873752"/>
          </a:xfrm>
        </p:spPr>
        <p:txBody>
          <a:bodyPr/>
          <a:lstStyle/>
          <a:p>
            <a:pPr marL="342900" lvl="0" indent="-342900" eaLnBrk="1" fontAlgn="auto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Cevaplar </a:t>
            </a:r>
            <a:r>
              <a:rPr lang="tr-TR" dirty="0">
                <a:latin typeface="Calibri" pitchFamily="34" charset="0"/>
                <a:cs typeface="Calibri" pitchFamily="34" charset="0"/>
              </a:rPr>
              <a:t>kısa olduğundan </a:t>
            </a:r>
            <a:r>
              <a:rPr lang="tr-TR" b="1" dirty="0">
                <a:latin typeface="Calibri" pitchFamily="34" charset="0"/>
                <a:cs typeface="Calibri" pitchFamily="34" charset="0"/>
              </a:rPr>
              <a:t>çok soru </a:t>
            </a:r>
            <a:r>
              <a:rPr lang="tr-TR" dirty="0">
                <a:latin typeface="Calibri" pitchFamily="34" charset="0"/>
                <a:cs typeface="Calibri" pitchFamily="34" charset="0"/>
              </a:rPr>
              <a:t>sorularak fazla bilgi yoklama imkanı vardır. Bu da sınavın </a:t>
            </a:r>
            <a:r>
              <a:rPr lang="tr-TR" b="1" dirty="0">
                <a:latin typeface="Calibri" pitchFamily="34" charset="0"/>
                <a:cs typeface="Calibri" pitchFamily="34" charset="0"/>
              </a:rPr>
              <a:t>kapsam geçerliliğini </a:t>
            </a:r>
            <a:r>
              <a:rPr lang="tr-TR" dirty="0">
                <a:latin typeface="Calibri" pitchFamily="34" charset="0"/>
                <a:cs typeface="Calibri" pitchFamily="34" charset="0"/>
              </a:rPr>
              <a:t>yükseltir.</a:t>
            </a:r>
          </a:p>
          <a:p>
            <a:pPr marL="342900" lvl="0" indent="-342900" eaLnBrk="1" fontAlgn="auto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lang="tr-TR" dirty="0">
                <a:latin typeface="Calibri" pitchFamily="34" charset="0"/>
                <a:cs typeface="Calibri" pitchFamily="34" charset="0"/>
              </a:rPr>
              <a:t>Puanlama yazılı sınava oranla daha </a:t>
            </a:r>
            <a:r>
              <a:rPr lang="tr-TR" b="1" dirty="0">
                <a:latin typeface="Calibri" pitchFamily="34" charset="0"/>
                <a:cs typeface="Calibri" pitchFamily="34" charset="0"/>
              </a:rPr>
              <a:t>objektiftir</a:t>
            </a:r>
            <a:r>
              <a:rPr lang="tr-TR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lvl="0" indent="-342900" eaLnBrk="1" fontAlgn="auto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lang="tr-TR" dirty="0">
                <a:latin typeface="Calibri" pitchFamily="34" charset="0"/>
                <a:cs typeface="Calibri" pitchFamily="34" charset="0"/>
              </a:rPr>
              <a:t>İmla, yazı güzelliği gibi etkenlerin puanlamaya </a:t>
            </a:r>
            <a:r>
              <a:rPr lang="tr-TR" b="1" dirty="0" smtClean="0">
                <a:latin typeface="Calibri" pitchFamily="34" charset="0"/>
                <a:cs typeface="Calibri" pitchFamily="34" charset="0"/>
              </a:rPr>
              <a:t>hata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 olarak katılmasını engeller.</a:t>
            </a:r>
            <a:endParaRPr lang="tr-TR" dirty="0">
              <a:latin typeface="Calibri" pitchFamily="34" charset="0"/>
              <a:cs typeface="Calibri" pitchFamily="34" charset="0"/>
            </a:endParaRPr>
          </a:p>
          <a:p>
            <a:pPr marL="342900" lvl="0" indent="-342900" eaLnBrk="1" fontAlgn="auto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lang="tr-TR" dirty="0">
                <a:latin typeface="Calibri" pitchFamily="34" charset="0"/>
                <a:cs typeface="Calibri" pitchFamily="34" charset="0"/>
              </a:rPr>
              <a:t>Cevaplamada </a:t>
            </a:r>
            <a:r>
              <a:rPr lang="tr-TR" b="1" dirty="0">
                <a:latin typeface="Calibri" pitchFamily="34" charset="0"/>
                <a:cs typeface="Calibri" pitchFamily="34" charset="0"/>
              </a:rPr>
              <a:t>şans faktörü </a:t>
            </a:r>
            <a:r>
              <a:rPr lang="tr-TR" dirty="0">
                <a:latin typeface="Calibri" pitchFamily="34" charset="0"/>
                <a:cs typeface="Calibri" pitchFamily="34" charset="0"/>
              </a:rPr>
              <a:t>yok denilecek kadar azdır.</a:t>
            </a:r>
          </a:p>
          <a:p>
            <a:pPr marL="342900" lvl="0" indent="-3429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tr-TR" sz="1800" dirty="0">
              <a:solidFill>
                <a:srgbClr val="514843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572585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69894" y="274638"/>
            <a:ext cx="9396506" cy="1143000"/>
          </a:xfrm>
        </p:spPr>
        <p:txBody>
          <a:bodyPr>
            <a:normAutofit/>
          </a:bodyPr>
          <a:lstStyle/>
          <a:p>
            <a:pPr lvl="0"/>
            <a:r>
              <a:rPr lang="tr-TR" sz="2800" b="1" dirty="0" smtClean="0">
                <a:solidFill>
                  <a:srgbClr val="514843"/>
                </a:solidFill>
                <a:latin typeface="Arial" pitchFamily="34" charset="0"/>
                <a:cs typeface="Arial" pitchFamily="34" charset="0"/>
              </a:rPr>
              <a:t>KISA CEVAPLI SINAVLARIN SINIRLI YÖNLERİ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49943" y="1546412"/>
            <a:ext cx="9956800" cy="4873752"/>
          </a:xfrm>
        </p:spPr>
        <p:txBody>
          <a:bodyPr/>
          <a:lstStyle/>
          <a:p>
            <a:pPr marL="342900" lvl="0" indent="-342900" eaLnBrk="1" fontAlgn="auto" hangingPunct="1"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AutoNum type="arabicPeriod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Deneyimi </a:t>
            </a:r>
            <a:r>
              <a:rPr lang="tr-TR" dirty="0">
                <a:latin typeface="Calibri" pitchFamily="34" charset="0"/>
                <a:cs typeface="Calibri" pitchFamily="34" charset="0"/>
              </a:rPr>
              <a:t>olmayan kişiler için bu tür soruları hazırlamak zordur.</a:t>
            </a:r>
          </a:p>
          <a:p>
            <a:pPr marL="342900" lvl="0" indent="-342900" eaLnBrk="1" fontAlgn="auto" hangingPunct="1"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AutoNum type="arabicPeriod"/>
            </a:pPr>
            <a:r>
              <a:rPr lang="tr-TR" dirty="0">
                <a:latin typeface="Calibri" pitchFamily="34" charset="0"/>
                <a:cs typeface="Calibri" pitchFamily="34" charset="0"/>
              </a:rPr>
              <a:t>Bu tür sınavlarda </a:t>
            </a:r>
            <a:r>
              <a:rPr lang="tr-TR" b="1" dirty="0">
                <a:latin typeface="Calibri" pitchFamily="34" charset="0"/>
                <a:cs typeface="Calibri" pitchFamily="34" charset="0"/>
              </a:rPr>
              <a:t>üst düzey </a:t>
            </a:r>
            <a:r>
              <a:rPr lang="tr-TR" dirty="0">
                <a:latin typeface="Calibri" pitchFamily="34" charset="0"/>
                <a:cs typeface="Calibri" pitchFamily="34" charset="0"/>
              </a:rPr>
              <a:t>(uygulama-analiz-sentez-değerlendirme) bilgileri ölçmek güçtür.</a:t>
            </a:r>
          </a:p>
          <a:p>
            <a:pPr marL="342900" lvl="0" indent="-342900" eaLnBrk="1" fontAlgn="auto" hangingPunct="1"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AutoNum type="arabicPeriod"/>
            </a:pPr>
            <a:r>
              <a:rPr lang="tr-TR" dirty="0">
                <a:latin typeface="Calibri" pitchFamily="34" charset="0"/>
                <a:cs typeface="Calibri" pitchFamily="34" charset="0"/>
              </a:rPr>
              <a:t>Soruların </a:t>
            </a:r>
            <a:r>
              <a:rPr lang="tr-TR" b="1" dirty="0">
                <a:latin typeface="Calibri" pitchFamily="34" charset="0"/>
                <a:cs typeface="Calibri" pitchFamily="34" charset="0"/>
              </a:rPr>
              <a:t>güçlük düzeylerini </a:t>
            </a:r>
            <a:r>
              <a:rPr lang="tr-TR" dirty="0">
                <a:latin typeface="Calibri" pitchFamily="34" charset="0"/>
                <a:cs typeface="Calibri" pitchFamily="34" charset="0"/>
              </a:rPr>
              <a:t>ayarlamak zaman alır.</a:t>
            </a:r>
          </a:p>
          <a:p>
            <a:pPr marL="342900" lvl="0" indent="-342900" eaLnBrk="1" fontAlgn="auto" hangingPunct="1"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AutoNum type="arabicPeriod"/>
            </a:pPr>
            <a:r>
              <a:rPr lang="tr-TR" dirty="0">
                <a:latin typeface="Calibri" pitchFamily="34" charset="0"/>
                <a:cs typeface="Calibri" pitchFamily="34" charset="0"/>
              </a:rPr>
              <a:t>Cevaplar ayrıntı gerektirmediğinden öğrenciler yüksek not alabilirler.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5. Öğrencileri ezbere yöneltebilir.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6. Kısa cevaplı sorular uzun cevaplı sorulara göre daha küçük bir alanı yoklar.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1257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SINAV SORULARININ DÜZENLENMESİ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Sınav sorularının başında kısa bir </a:t>
            </a:r>
            <a:r>
              <a:rPr lang="tr-TR" b="1" dirty="0" smtClean="0"/>
              <a:t>yönerge (açıklama</a:t>
            </a:r>
            <a:r>
              <a:rPr lang="tr-TR" dirty="0" smtClean="0"/>
              <a:t>) bulunmalıdır.</a:t>
            </a:r>
          </a:p>
          <a:p>
            <a:r>
              <a:rPr lang="tr-TR" dirty="0" smtClean="0"/>
              <a:t>Bu yönergede cevaplama (sınav) süresi, cevaplamanın nasıl yapılacağı, cevapların nasıl kaydedileceği, soru başına düşen puan birimi ve puanlama yöntemi gibi hususlar bulunmalıdır.</a:t>
            </a:r>
          </a:p>
          <a:p>
            <a:r>
              <a:rPr lang="tr-TR" dirty="0" smtClean="0"/>
              <a:t>Sorulardan sonra cevapların yazılabileceği yeterli alan bırakılmalıdır. Cevapların nereye yazılacağı belirtilmelidir.</a:t>
            </a:r>
          </a:p>
          <a:p>
            <a:r>
              <a:rPr lang="tr-TR" dirty="0" smtClean="0"/>
              <a:t>Puanlamaya geçmeden önce ayrıntılı bir </a:t>
            </a:r>
            <a:r>
              <a:rPr lang="tr-TR" dirty="0" err="1" smtClean="0"/>
              <a:t>paunalama</a:t>
            </a:r>
            <a:r>
              <a:rPr lang="tr-TR" dirty="0" smtClean="0"/>
              <a:t> anahtarı hazırlanmalıdır. Soru güçlüklerine göre sorulara farklı ağırlıklar verilebileceği gibi, eşit puanlama birimleri de belirlenebilir.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990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KISA </a:t>
            </a:r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CEVAPLI 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YAZILI SINAVLAR</a:t>
            </a:r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DOĞRU-YANLIŞ TESTLER</a:t>
            </a:r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tr-TR" sz="3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663" y="1679913"/>
            <a:ext cx="4841487" cy="391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29587" y="1679913"/>
            <a:ext cx="6041036" cy="4273212"/>
          </a:xfrm>
          <a:prstGeom prst="foldedCorner">
            <a:avLst>
              <a:gd name="adj" fmla="val 125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u="sng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SINAV TÜRLERİ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tr-TR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tr-TR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Yazılı Sınavlar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2. Sözlü </a:t>
            </a:r>
            <a:r>
              <a:rPr lang="tr-TR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Sınavlar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Kısa </a:t>
            </a:r>
            <a:r>
              <a:rPr lang="tr-TR" sz="32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Cevaplı Sınavlar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Doğru-Yanlış Sınavlar</a:t>
            </a:r>
            <a:endParaRPr lang="tr-TR" sz="3200" b="1" kern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 Çoktan </a:t>
            </a:r>
            <a:r>
              <a:rPr lang="tr-TR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Seçmeli Sınavlar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6. Eşleştirmeli Sınavları </a:t>
            </a:r>
            <a:endParaRPr lang="tr-TR" sz="32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640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4" y="376518"/>
            <a:ext cx="11335871" cy="614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439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4FDC36-35FC-4501-BC8A-A328F0EA4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12" y="112417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tr-TR" sz="4800" b="1" dirty="0" smtClean="0">
                <a:solidFill>
                  <a:srgbClr val="FF0000"/>
                </a:solidFill>
              </a:rPr>
              <a:t>DOĞRU – YANLIŞ TESTLER</a:t>
            </a:r>
            <a:endParaRPr lang="tr-TR" sz="48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E311E6-4BBF-4A31-A771-4ABB6E559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6982"/>
            <a:ext cx="10972800" cy="1911679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Doğru-yanlış testleri; </a:t>
            </a:r>
          </a:p>
          <a:p>
            <a:r>
              <a:rPr lang="tr-T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Öğrencilerin test </a:t>
            </a:r>
            <a:r>
              <a:rPr lang="tr-TR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maddelerindeki ifadelerin doğru veya yanlış olduğunu işaretlemeleri </a:t>
            </a:r>
            <a:r>
              <a:rPr lang="tr-T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veya </a:t>
            </a:r>
          </a:p>
          <a:p>
            <a:r>
              <a:rPr lang="tr-T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Sorunun başındaki boşluğa D </a:t>
            </a:r>
            <a:r>
              <a:rPr lang="tr-TR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veya Y </a:t>
            </a:r>
            <a:r>
              <a:rPr lang="tr-T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harfini </a:t>
            </a:r>
            <a:r>
              <a:rPr lang="tr-TR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yazmaları şeklinde uygulanan bir testtir.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913122" y="3368148"/>
            <a:ext cx="4156420" cy="585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Örnek D-Y Test Maddeleri</a:t>
            </a:r>
            <a:endParaRPr lang="tr-TR" sz="24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913122" y="4191216"/>
            <a:ext cx="94936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tr-TR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tr-TR" sz="2400" b="1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</a:t>
            </a:r>
            <a:r>
              <a:rPr lang="tr-TR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tr-TR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tr-T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  )  </a:t>
            </a:r>
            <a:r>
              <a:rPr lang="tr-T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   ) </a:t>
            </a:r>
            <a:r>
              <a:rPr lang="tr-T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1. Nitelikleri niceleştirme işlemine değerlendirme denir.</a:t>
            </a:r>
          </a:p>
          <a:p>
            <a:pPr lvl="0"/>
            <a:r>
              <a:rPr lang="tr-T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  )  (   </a:t>
            </a:r>
            <a:r>
              <a:rPr lang="tr-T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2. Ölçümlerin tesadüfi hatalardan arınıklığına güvenirlik denir.</a:t>
            </a:r>
          </a:p>
          <a:p>
            <a:pPr lvl="0"/>
            <a:endParaRPr lang="tr-TR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tr-T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   ) </a:t>
            </a:r>
            <a:r>
              <a:rPr lang="tr-T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   ) 3. Sepetteki 12 yumurtanın %25’i 3’tür.</a:t>
            </a:r>
          </a:p>
          <a:p>
            <a:pPr lvl="0"/>
            <a:r>
              <a:rPr lang="tr-T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   ) </a:t>
            </a:r>
            <a:r>
              <a:rPr lang="tr-T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   ) </a:t>
            </a:r>
            <a:r>
              <a:rPr lang="tr-T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4. Sepetteki elmaların %20’si 5 tane ise 10 sepette 10 elma vardır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999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29F63E-BFCC-4ECC-90AD-C33E98D96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Doğru-Yanlış Testlerinin Özellikle</a:t>
            </a:r>
            <a:r>
              <a:rPr lang="tr-TR" sz="4000" dirty="0">
                <a:solidFill>
                  <a:srgbClr val="FF0000"/>
                </a:solidFill>
              </a:rPr>
              <a:t>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20651B-4E19-45E4-A967-935608714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tr-TR" sz="24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1) </a:t>
            </a: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Cevaplama işlemi çok kolaydır ve fazla zaman </a:t>
            </a: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almaz.</a:t>
            </a:r>
            <a:endParaRPr lang="tr-TR" sz="2400" dirty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tr-TR" sz="24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2) </a:t>
            </a: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Puanlama </a:t>
            </a: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kolay ve objektiftir.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tr-TR" sz="24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3)</a:t>
            </a: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Şans başarısı </a:t>
            </a: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yüksektir. (%50)</a:t>
            </a:r>
            <a:endParaRPr lang="tr-TR" sz="2400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Dikey Kaydırma 3"/>
              <p:cNvSpPr/>
              <p:nvPr/>
            </p:nvSpPr>
            <p:spPr>
              <a:xfrm>
                <a:off x="1042755" y="4131438"/>
                <a:ext cx="5748011" cy="1671991"/>
              </a:xfrm>
              <a:prstGeom prst="verticalScroll">
                <a:avLst/>
              </a:prstGeom>
              <a:blipFill>
                <a:blip r:embed="rId2"/>
                <a:tile tx="0" ty="0" sx="100000" sy="100000" flip="none" algn="tl"/>
              </a:blipFill>
              <a:ln w="19050" cap="flat" cmpd="sng" algn="ctr">
                <a:solidFill>
                  <a:srgbClr val="873624">
                    <a:shade val="50000"/>
                    <a:shade val="75000"/>
                    <a:lumMod val="9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Book Antiqua"/>
                    <a:ea typeface="+mn-ea"/>
                    <a:cs typeface="+mn-cs"/>
                  </a:rPr>
                  <a:t>X = D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tr-TR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tr-TR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𝒀</m:t>
                        </m:r>
                      </m:num>
                      <m:den>
                        <m:r>
                          <a:rPr kumimoji="0" lang="tr-TR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𝒂</m:t>
                        </m:r>
                        <m:r>
                          <a:rPr kumimoji="0" lang="tr-TR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 −</m:t>
                        </m:r>
                        <m:r>
                          <a:rPr kumimoji="0" lang="tr-TR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𝟏</m:t>
                        </m:r>
                      </m:den>
                    </m:f>
                  </m:oMath>
                </a14:m>
                <a:endParaRPr kumimoji="0" lang="tr-T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Dikey Kaydırma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55" y="4131438"/>
                <a:ext cx="5748011" cy="1671991"/>
              </a:xfrm>
              <a:prstGeom prst="verticalScroll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9050" cap="flat" cmpd="sng" algn="ctr">
                <a:solidFill>
                  <a:srgbClr val="873624">
                    <a:shade val="50000"/>
                    <a:shade val="75000"/>
                    <a:lumMod val="9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ağ Ok 4"/>
          <p:cNvSpPr/>
          <p:nvPr/>
        </p:nvSpPr>
        <p:spPr>
          <a:xfrm>
            <a:off x="3547299" y="4792661"/>
            <a:ext cx="738924" cy="349540"/>
          </a:xfrm>
          <a:prstGeom prst="rightArrow">
            <a:avLst/>
          </a:prstGeom>
          <a:solidFill>
            <a:srgbClr val="873624"/>
          </a:solidFill>
          <a:ln w="19050" cap="flat" cmpd="sng" algn="ctr">
            <a:solidFill>
              <a:srgbClr val="873624">
                <a:shade val="50000"/>
                <a:shade val="75000"/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4430633" y="4600644"/>
            <a:ext cx="1929827" cy="820369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AEB795">
                <a:shade val="75000"/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X = D - Y</a:t>
            </a:r>
          </a:p>
        </p:txBody>
      </p:sp>
    </p:spTree>
    <p:extLst>
      <p:ext uri="{BB962C8B-B14F-4D97-AF65-F5344CB8AC3E}">
        <p14:creationId xmlns:p14="http://schemas.microsoft.com/office/powerpoint/2010/main" val="373149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29F63E-BFCC-4ECC-90AD-C33E98D96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Doğru-Yanlış Testlerinin Özellikleri</a:t>
            </a:r>
            <a:endParaRPr lang="tr-TR" sz="2800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20651B-4E19-45E4-A967-935608714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7" y="2160589"/>
            <a:ext cx="10938017" cy="44106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Doğru-yanlış testleri bazıları doru, bazıları yanlış önermeler halinde verilen maddelerden oluşur.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Öğrenciler </a:t>
            </a: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cevabı genelde ‘D’ ya da ‘Y’ harflerini yazarak veya basit bir işaretle </a:t>
            </a: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(X </a:t>
            </a: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gibi) belirtir. </a:t>
            </a:r>
            <a:endParaRPr lang="tr-TR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Cevaplama </a:t>
            </a: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işlemi çok az zaman aldığından, doğru-yanlış tipi testlerde </a:t>
            </a: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çok geniş bir bilgi alanı yoklanabilir </a:t>
            </a: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veya çok sayıda soru sorulabilir. </a:t>
            </a:r>
            <a:endParaRPr lang="tr-TR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Bu durum, </a:t>
            </a: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konu bazında kapsam geçerliliğinin yüksek olmasını </a:t>
            </a: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sağlayabilir.</a:t>
            </a:r>
            <a:endParaRPr lang="tr-TR" sz="2400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9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29F63E-BFCC-4ECC-90AD-C33E98D9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682" y="704088"/>
            <a:ext cx="10358718" cy="949900"/>
          </a:xfrm>
        </p:spPr>
        <p:txBody>
          <a:bodyPr/>
          <a:lstStyle/>
          <a:p>
            <a:r>
              <a:rPr lang="tr-TR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Doğru-Yanlış Testlerinin Özellikleri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20651B-4E19-45E4-A967-935608714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441" y="1941163"/>
            <a:ext cx="10789736" cy="453995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Doğru-yanlış </a:t>
            </a: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testlerinde maddelere verilen cevapların </a:t>
            </a: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puanlanması</a:t>
            </a: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 çok kısa bir sürede kolayca tamamlanır. </a:t>
            </a:r>
            <a:endParaRPr lang="tr-TR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Hatta </a:t>
            </a: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öğrencilerin vereceği </a:t>
            </a: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cevapların ayrı bir kağıda </a:t>
            </a: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(optik cevap kağıdına) işaretlemesi sağlanarak optik okuyucu ile okunabilir</a:t>
            </a: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Cevap </a:t>
            </a: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anahtarı hatalı olmadığı sürece </a:t>
            </a: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puanlama objektif </a:t>
            </a: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ve hatasız olur.</a:t>
            </a:r>
            <a:endParaRPr lang="tr-TR" sz="2400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59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29F63E-BFCC-4ECC-90AD-C33E98D9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75488"/>
            <a:ext cx="10183906" cy="1143000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FF0000"/>
                </a:solidFill>
              </a:rPr>
              <a:t>Doğru-Yanlış Testlerinin Özellikleri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20651B-4E19-45E4-A967-935608714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Bir </a:t>
            </a: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doğru-yanlış test maddesini, maddede sorulan konuyu hiç bilmeyen bir öğrencinin sadece </a:t>
            </a: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şansla doğru cevaplama olasılığı </a:t>
            </a:r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%50 </a:t>
            </a: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‘</a:t>
            </a:r>
            <a:r>
              <a:rPr lang="tr-T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dir</a:t>
            </a: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. </a:t>
            </a:r>
            <a:endParaRPr lang="tr-TR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Yani </a:t>
            </a: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soruyu hiç bilmeyen bir öğrencinin </a:t>
            </a: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doğru cevap verme şansı </a:t>
            </a: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%50 ‘ </a:t>
            </a:r>
            <a:r>
              <a:rPr lang="tr-T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dir</a:t>
            </a: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. </a:t>
            </a:r>
            <a:endParaRPr lang="tr-TR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Doğru </a:t>
            </a: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yanlış testlerinde şans başarısını giderme yöntemlerinden biri kullanılmadan test </a:t>
            </a: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puanlanırsa, </a:t>
            </a: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tahmin edilebileceği gibi elde edilen ölçümlerin güvenilirliği ve geçerliliği çok düşük olur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.</a:t>
            </a:r>
            <a:endParaRPr lang="tr-TR" sz="2800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Dikey Kaydırma 3"/>
              <p:cNvSpPr/>
              <p:nvPr/>
            </p:nvSpPr>
            <p:spPr>
              <a:xfrm>
                <a:off x="2804319" y="4588638"/>
                <a:ext cx="5748011" cy="1671991"/>
              </a:xfrm>
              <a:prstGeom prst="verticalScroll">
                <a:avLst/>
              </a:prstGeom>
              <a:blipFill>
                <a:blip r:embed="rId2"/>
                <a:tile tx="0" ty="0" sx="100000" sy="100000" flip="none" algn="tl"/>
              </a:blipFill>
              <a:ln w="19050" cap="flat" cmpd="sng" algn="ctr">
                <a:solidFill>
                  <a:srgbClr val="873624">
                    <a:shade val="50000"/>
                    <a:shade val="75000"/>
                    <a:lumMod val="9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Book Antiqua"/>
                    <a:ea typeface="+mn-ea"/>
                    <a:cs typeface="+mn-cs"/>
                  </a:rPr>
                  <a:t>X = D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tr-TR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tr-TR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𝒀</m:t>
                        </m:r>
                      </m:num>
                      <m:den>
                        <m:r>
                          <a:rPr kumimoji="0" lang="tr-TR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𝒂</m:t>
                        </m:r>
                        <m:r>
                          <a:rPr kumimoji="0" lang="tr-TR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 −</m:t>
                        </m:r>
                        <m:r>
                          <a:rPr kumimoji="0" lang="tr-TR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𝟏</m:t>
                        </m:r>
                      </m:den>
                    </m:f>
                  </m:oMath>
                </a14:m>
                <a:endParaRPr kumimoji="0" lang="tr-T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Dikey Kaydırma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319" y="4588638"/>
                <a:ext cx="5748011" cy="1671991"/>
              </a:xfrm>
              <a:prstGeom prst="verticalScroll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9050" cap="flat" cmpd="sng" algn="ctr">
                <a:solidFill>
                  <a:srgbClr val="873624">
                    <a:shade val="50000"/>
                    <a:shade val="75000"/>
                    <a:lumMod val="9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Yuvarlatılmış Dikdörtgen 4"/>
          <p:cNvSpPr/>
          <p:nvPr/>
        </p:nvSpPr>
        <p:spPr>
          <a:xfrm>
            <a:off x="5678324" y="5111632"/>
            <a:ext cx="1929827" cy="820369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AEB795">
                <a:shade val="75000"/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X = D - Y</a:t>
            </a:r>
          </a:p>
        </p:txBody>
      </p:sp>
      <p:sp>
        <p:nvSpPr>
          <p:cNvPr id="6" name="Sağ Ok 5"/>
          <p:cNvSpPr/>
          <p:nvPr/>
        </p:nvSpPr>
        <p:spPr>
          <a:xfrm>
            <a:off x="4988859" y="5424633"/>
            <a:ext cx="484094" cy="209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564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solidFill>
                  <a:srgbClr val="FF0000"/>
                </a:solidFill>
              </a:rPr>
              <a:t>Doğru-Yanlış Testlerinin Özellikleri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Doğru-yanlış testlerin madde yapısı basittir ve daha çok hatırlama düzeyindeki davranışları yoklamaya uygundur. </a:t>
            </a:r>
          </a:p>
          <a:p>
            <a:endParaRPr lang="tr-TR" dirty="0"/>
          </a:p>
          <a:p>
            <a:r>
              <a:rPr lang="tr-TR" dirty="0" smtClean="0"/>
              <a:t>Ancak madde iyi hazırlanırsa açıklama, karşılaştırma, yorumlama, genelleme, uygulama gibi zihinsel etkinlik gerektiren davranışları da yoklayabilir.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56661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29F63E-BFCC-4ECC-90AD-C33E98D9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65" y="488935"/>
            <a:ext cx="10972800" cy="735181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Doğru-Yanlış Testlerinin Etkin </a:t>
            </a:r>
            <a:r>
              <a:rPr lang="tr-TR" dirty="0" smtClean="0">
                <a:solidFill>
                  <a:srgbClr val="FF0000"/>
                </a:solidFill>
              </a:rPr>
              <a:t>Kullanımı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20651B-4E19-45E4-A967-935608714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64" y="1345545"/>
            <a:ext cx="11425084" cy="5246984"/>
          </a:xfrm>
        </p:spPr>
        <p:txBody>
          <a:bodyPr>
            <a:no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1) Her </a:t>
            </a:r>
            <a:r>
              <a:rPr lang="tr-TR" sz="24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bir maddenin doğruluğu ve yanlışlığı kesin olmalıdır.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Doğru- yanlış tipi test maddeleri ya tamamen doğru ya da tamamen yanlış olmalıdır. </a:t>
            </a:r>
            <a:endParaRPr lang="tr-TR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Her maddede sadece bir ana fikir bulunmalıdır. Maddede hem doğru hem yanlış fikir bulunmamalıdır.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Örneğin; 1. Folklar kutup denizlerinde yaşar ve diğer balıklar gibi yumurtlayarak ürerler. (Yanlış madde)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1. </a:t>
            </a: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Folklar kutup denizlerinde yaşar </a:t>
            </a:r>
            <a:endParaRPr lang="tr-TR" sz="2400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2.</a:t>
            </a: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Fok balıkları yumurtlayarak </a:t>
            </a: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ürerler. </a:t>
            </a:r>
            <a:endParaRPr lang="tr-TR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Bazı </a:t>
            </a: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konularda doğru </a:t>
            </a: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ya da yanlış </a:t>
            </a: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cümleler kurmak zordur</a:t>
            </a: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Bunun yanında konuyu çok iyi bilen öğrenciler istisna, ayırt etmede karar vermede çok zorlanmaktadırlar.</a:t>
            </a:r>
            <a:endParaRPr lang="tr-TR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78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76836" y="367912"/>
            <a:ext cx="10972800" cy="1143000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Örnek: 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9259" y="1585857"/>
            <a:ext cx="10972800" cy="4389120"/>
          </a:xfrm>
        </p:spPr>
        <p:txBody>
          <a:bodyPr/>
          <a:lstStyle/>
          <a:p>
            <a:pPr marL="0" fontAlgn="t">
              <a:spcBef>
                <a:spcPts val="0"/>
              </a:spcBef>
            </a:pPr>
            <a:r>
              <a:rPr lang="tr-TR" sz="2400" b="1" u="sng" dirty="0" smtClean="0">
                <a:solidFill>
                  <a:srgbClr val="000000"/>
                </a:solidFill>
                <a:latin typeface="+mj-lt"/>
                <a:cs typeface="Times New Roman"/>
              </a:rPr>
              <a:t>Kusurlu</a:t>
            </a:r>
            <a:r>
              <a:rPr lang="tr-TR" sz="2400" b="1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tr-TR" sz="2400" b="1" dirty="0">
                <a:solidFill>
                  <a:srgbClr val="000000"/>
                </a:solidFill>
                <a:latin typeface="+mj-lt"/>
                <a:cs typeface="Times New Roman"/>
              </a:rPr>
              <a:t>D-Y tipi test </a:t>
            </a:r>
            <a:r>
              <a:rPr lang="tr-TR" sz="2400" b="1" dirty="0" smtClean="0">
                <a:solidFill>
                  <a:srgbClr val="000000"/>
                </a:solidFill>
                <a:latin typeface="+mj-lt"/>
                <a:cs typeface="Times New Roman"/>
              </a:rPr>
              <a:t>maddesi:</a:t>
            </a:r>
            <a:endParaRPr lang="tr-TR" sz="2400" dirty="0">
              <a:latin typeface="+mj-lt"/>
            </a:endParaRPr>
          </a:p>
          <a:p>
            <a:pPr marL="0" fontAlgn="t">
              <a:spcBef>
                <a:spcPts val="0"/>
              </a:spcBef>
            </a:pPr>
            <a:endParaRPr lang="tr-TR" sz="2400" b="1" dirty="0" smtClean="0">
              <a:solidFill>
                <a:srgbClr val="000000"/>
              </a:solidFill>
              <a:latin typeface="+mj-lt"/>
              <a:cs typeface="Times New Roman"/>
            </a:endParaRPr>
          </a:p>
          <a:p>
            <a:pPr marL="0" fontAlgn="t">
              <a:spcBef>
                <a:spcPts val="0"/>
              </a:spcBef>
            </a:pPr>
            <a:r>
              <a:rPr lang="tr-TR" sz="2400" b="1" dirty="0" smtClean="0">
                <a:solidFill>
                  <a:srgbClr val="000000"/>
                </a:solidFill>
                <a:latin typeface="+mj-lt"/>
                <a:cs typeface="Times New Roman"/>
              </a:rPr>
              <a:t>(</a:t>
            </a:r>
            <a:r>
              <a:rPr lang="tr-TR" sz="2400" b="1" dirty="0">
                <a:solidFill>
                  <a:srgbClr val="000000"/>
                </a:solidFill>
                <a:latin typeface="+mj-lt"/>
                <a:cs typeface="Times New Roman"/>
              </a:rPr>
              <a:t>D) (Y) 1</a:t>
            </a:r>
            <a:r>
              <a:rPr lang="tr-TR" sz="2400" b="1" dirty="0" smtClean="0">
                <a:solidFill>
                  <a:srgbClr val="000000"/>
                </a:solidFill>
                <a:latin typeface="+mj-lt"/>
                <a:cs typeface="Times New Roman"/>
              </a:rPr>
              <a:t>. Kısa </a:t>
            </a:r>
            <a:r>
              <a:rPr lang="tr-TR" sz="2400" b="1" dirty="0">
                <a:solidFill>
                  <a:srgbClr val="000000"/>
                </a:solidFill>
                <a:latin typeface="+mj-lt"/>
                <a:cs typeface="Times New Roman"/>
              </a:rPr>
              <a:t>cevaplı testlerin kapsam geçerliği yüksektir.</a:t>
            </a:r>
            <a:endParaRPr lang="tr-TR" sz="2400" dirty="0">
              <a:latin typeface="+mj-lt"/>
            </a:endParaRPr>
          </a:p>
          <a:p>
            <a:pPr marL="0" fontAlgn="t">
              <a:spcBef>
                <a:spcPts val="0"/>
              </a:spcBef>
            </a:pPr>
            <a:endParaRPr lang="tr-TR" sz="2400" dirty="0" smtClean="0">
              <a:solidFill>
                <a:srgbClr val="000000"/>
              </a:solidFill>
              <a:latin typeface="+mj-lt"/>
              <a:cs typeface="Times New Roman"/>
            </a:endParaRPr>
          </a:p>
          <a:p>
            <a:pPr marL="0" fontAlgn="t">
              <a:spcBef>
                <a:spcPts val="0"/>
              </a:spcBef>
            </a:pPr>
            <a:r>
              <a:rPr lang="tr-TR" sz="2400" dirty="0" smtClean="0">
                <a:solidFill>
                  <a:srgbClr val="000000"/>
                </a:solidFill>
                <a:latin typeface="+mj-lt"/>
                <a:cs typeface="Times New Roman"/>
              </a:rPr>
              <a:t>Maddenin </a:t>
            </a:r>
            <a:r>
              <a:rPr lang="tr-TR" sz="2400" dirty="0">
                <a:solidFill>
                  <a:srgbClr val="000000"/>
                </a:solidFill>
                <a:latin typeface="+mj-lt"/>
                <a:cs typeface="Times New Roman"/>
              </a:rPr>
              <a:t>cevabı doğru (D) olarak belirlenmiştir. Ama kesin olarak konuşulduğunda doğru değildir. </a:t>
            </a:r>
            <a:endParaRPr lang="tr-TR" sz="2400" dirty="0" smtClean="0">
              <a:solidFill>
                <a:srgbClr val="000000"/>
              </a:solidFill>
              <a:latin typeface="+mj-lt"/>
              <a:cs typeface="Times New Roman"/>
            </a:endParaRPr>
          </a:p>
          <a:p>
            <a:pPr marL="0" fontAlgn="t">
              <a:spcBef>
                <a:spcPts val="0"/>
              </a:spcBef>
            </a:pPr>
            <a:r>
              <a:rPr lang="tr-TR" sz="2400" dirty="0" smtClean="0">
                <a:solidFill>
                  <a:srgbClr val="000000"/>
                </a:solidFill>
                <a:latin typeface="+mj-lt"/>
                <a:cs typeface="Times New Roman"/>
              </a:rPr>
              <a:t>Aşağıdaki </a:t>
            </a:r>
            <a:r>
              <a:rPr lang="tr-TR" sz="2400" dirty="0">
                <a:solidFill>
                  <a:srgbClr val="000000"/>
                </a:solidFill>
                <a:latin typeface="+mj-lt"/>
                <a:cs typeface="Times New Roman"/>
              </a:rPr>
              <a:t>düzeltmeyle madde </a:t>
            </a:r>
            <a:r>
              <a:rPr lang="tr-TR" sz="2400" dirty="0" smtClean="0">
                <a:solidFill>
                  <a:srgbClr val="000000"/>
                </a:solidFill>
                <a:latin typeface="+mj-lt"/>
                <a:cs typeface="Times New Roman"/>
              </a:rPr>
              <a:t>iyileştirilebilir.</a:t>
            </a:r>
          </a:p>
          <a:p>
            <a:pPr marL="0" fontAlgn="t">
              <a:spcBef>
                <a:spcPts val="0"/>
              </a:spcBef>
            </a:pPr>
            <a:endParaRPr lang="tr-TR" sz="2400" dirty="0">
              <a:latin typeface="+mj-lt"/>
            </a:endParaRPr>
          </a:p>
          <a:p>
            <a:pPr marL="0" fontAlgn="t">
              <a:spcBef>
                <a:spcPts val="0"/>
              </a:spcBef>
            </a:pPr>
            <a:r>
              <a:rPr lang="tr-TR" sz="2400" b="1" dirty="0">
                <a:solidFill>
                  <a:srgbClr val="000000"/>
                </a:solidFill>
                <a:latin typeface="+mj-lt"/>
                <a:cs typeface="Times New Roman"/>
              </a:rPr>
              <a:t>Maddenin </a:t>
            </a:r>
            <a:r>
              <a:rPr lang="tr-TR" sz="2400" b="1" u="sng" dirty="0">
                <a:solidFill>
                  <a:srgbClr val="000000"/>
                </a:solidFill>
                <a:latin typeface="+mj-lt"/>
                <a:cs typeface="Times New Roman"/>
              </a:rPr>
              <a:t>Düzeltilmesi</a:t>
            </a:r>
            <a:r>
              <a:rPr lang="tr-TR" sz="2400" b="1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endParaRPr lang="tr-TR" sz="2400" dirty="0">
              <a:latin typeface="+mj-lt"/>
            </a:endParaRPr>
          </a:p>
          <a:p>
            <a:pPr marL="0" fontAlgn="t">
              <a:spcBef>
                <a:spcPts val="0"/>
              </a:spcBef>
            </a:pPr>
            <a:r>
              <a:rPr lang="tr-TR" sz="2400" b="1" dirty="0">
                <a:solidFill>
                  <a:srgbClr val="000000"/>
                </a:solidFill>
                <a:latin typeface="+mj-lt"/>
                <a:cs typeface="Times New Roman"/>
              </a:rPr>
              <a:t>(D) (Y) 1</a:t>
            </a:r>
            <a:r>
              <a:rPr lang="tr-TR" sz="2400" b="1" dirty="0" smtClean="0">
                <a:solidFill>
                  <a:srgbClr val="000000"/>
                </a:solidFill>
                <a:latin typeface="+mj-lt"/>
                <a:cs typeface="Times New Roman"/>
              </a:rPr>
              <a:t>. Kısa </a:t>
            </a:r>
            <a:r>
              <a:rPr lang="tr-TR" sz="2400" b="1" dirty="0">
                <a:solidFill>
                  <a:srgbClr val="000000"/>
                </a:solidFill>
                <a:latin typeface="+mj-lt"/>
                <a:cs typeface="Times New Roman"/>
              </a:rPr>
              <a:t>cevaplı testlerin kapsam geçerliği yazılı yoklamalardan daha yüksektir.</a:t>
            </a:r>
            <a:endParaRPr lang="tr-TR" sz="2400" dirty="0">
              <a:latin typeface="+mj-lt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94801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29F63E-BFCC-4ECC-90AD-C33E98D9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83" y="327570"/>
            <a:ext cx="10972800" cy="1143000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Doğru-Yanlış Testlerinin Etkin </a:t>
            </a:r>
            <a:r>
              <a:rPr lang="tr-TR" sz="3200" b="1" dirty="0" smtClean="0">
                <a:solidFill>
                  <a:srgbClr val="FF0000"/>
                </a:solidFill>
              </a:rPr>
              <a:t>Kullanımı</a:t>
            </a:r>
            <a:endParaRPr lang="tr-TR" sz="3200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20651B-4E19-45E4-A967-935608714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35" y="1679985"/>
            <a:ext cx="10972800" cy="438912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tr-TR" sz="24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2) Kesinlik, </a:t>
            </a:r>
            <a:r>
              <a:rPr lang="tr-TR" sz="24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istisna veya herkesçe farklı miktarı belirten </a:t>
            </a:r>
            <a:r>
              <a:rPr lang="tr-TR" sz="24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sözcüklerin </a:t>
            </a:r>
            <a:r>
              <a:rPr lang="tr-TR" sz="24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kullanımında dikkatli olunmalıdır.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tr-TR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Kesinlik belirten kelimeler çok kapsamlı genelleştirme içerir ve %100 doğru ifadeleri gerektirir. </a:t>
            </a:r>
            <a:endParaRPr lang="tr-TR" sz="2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tr-TR" sz="2400" dirty="0">
                <a:latin typeface="+mj-lt"/>
                <a:cs typeface="Arial" pitchFamily="34" charset="0"/>
              </a:rPr>
              <a:t>Kesinlik belirten </a:t>
            </a:r>
            <a:r>
              <a:rPr lang="tr-TR" sz="2400" dirty="0" smtClean="0">
                <a:latin typeface="+mj-lt"/>
                <a:cs typeface="Arial" pitchFamily="34" charset="0"/>
              </a:rPr>
              <a:t>kelimelerim bulunduğu bu </a:t>
            </a:r>
            <a:r>
              <a:rPr lang="tr-TR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tür maddelerin cevabının </a:t>
            </a:r>
            <a:r>
              <a:rPr lang="tr-TR" sz="24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yanlış (Y)</a:t>
            </a:r>
            <a:r>
              <a:rPr lang="tr-TR" sz="2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tr-TR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olma ihtimali </a:t>
            </a:r>
            <a:r>
              <a:rPr lang="tr-TR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düşüktür.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tr-TR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Kesinlik </a:t>
            </a:r>
            <a:r>
              <a:rPr lang="tr-TR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belirtmeyen </a:t>
            </a:r>
            <a:r>
              <a:rPr lang="tr-TR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ifadelerin bulunduğu maddelerin </a:t>
            </a:r>
            <a:r>
              <a:rPr lang="tr-TR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ise </a:t>
            </a:r>
            <a:r>
              <a:rPr lang="tr-TR" sz="24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doğru (</a:t>
            </a:r>
            <a:r>
              <a:rPr lang="tr-TR" sz="24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D) </a:t>
            </a:r>
            <a:r>
              <a:rPr lang="tr-TR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olma ihtimali </a:t>
            </a:r>
            <a:r>
              <a:rPr lang="tr-TR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yüksektir.</a:t>
            </a:r>
            <a:endParaRPr lang="tr-TR" sz="24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1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51530" y="2171037"/>
            <a:ext cx="9444663" cy="4321952"/>
          </a:xfrm>
        </p:spPr>
        <p:txBody>
          <a:bodyPr/>
          <a:lstStyle/>
          <a:p>
            <a:r>
              <a:rPr lang="tr-TR" b="1" dirty="0" smtClean="0">
                <a:latin typeface="Calibri" pitchFamily="34" charset="0"/>
                <a:cs typeface="Calibri" pitchFamily="34" charset="0"/>
              </a:rPr>
              <a:t>KISA CEVAPLI SINAVLAR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400" dirty="0"/>
              <a:t>Kısa cevaplı testlerin temel </a:t>
            </a:r>
            <a:r>
              <a:rPr lang="tr-TR" sz="2400" dirty="0" smtClean="0"/>
              <a:t>özellikleri</a:t>
            </a:r>
            <a:endParaRPr lang="tr-TR" sz="2400" dirty="0"/>
          </a:p>
          <a:p>
            <a:pPr lvl="1"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400" dirty="0"/>
              <a:t>Kısa cevaplı testlerin etkin </a:t>
            </a:r>
            <a:r>
              <a:rPr lang="tr-TR" sz="2400" dirty="0" smtClean="0"/>
              <a:t>kullanımı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400" dirty="0" smtClean="0"/>
              <a:t>Üstün ve sınırlı yönleri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ü"/>
            </a:pPr>
            <a:endParaRPr lang="tr-TR" dirty="0" smtClean="0"/>
          </a:p>
          <a:p>
            <a:r>
              <a:rPr lang="tr-TR" b="1" dirty="0" smtClean="0">
                <a:latin typeface="Calibri" pitchFamily="34" charset="0"/>
                <a:cs typeface="Calibri" pitchFamily="34" charset="0"/>
              </a:rPr>
              <a:t>DOĞRU-YANLIŞ TESTLERİ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400" dirty="0" smtClean="0"/>
              <a:t>Doğru-yanlış testlerin temel özellikleri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400" dirty="0" smtClean="0"/>
              <a:t>Doğru-yanlış </a:t>
            </a:r>
            <a:r>
              <a:rPr lang="tr-TR" sz="2400" dirty="0"/>
              <a:t>testlerin etkin kullanımı</a:t>
            </a:r>
          </a:p>
          <a:p>
            <a:pPr lvl="1">
              <a:buClr>
                <a:prstClr val="black"/>
              </a:buClr>
              <a:buFont typeface="Wingdings" pitchFamily="2" charset="2"/>
              <a:buChar char="ü"/>
            </a:pPr>
            <a:r>
              <a:rPr lang="tr-TR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Üstün ve </a:t>
            </a:r>
            <a:r>
              <a:rPr lang="tr-TR" sz="2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sınırlı yönleri</a:t>
            </a:r>
            <a:endParaRPr lang="tr-TR" sz="2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16832"/>
          </a:xfrm>
        </p:spPr>
        <p:txBody>
          <a:bodyPr/>
          <a:lstStyle/>
          <a:p>
            <a:r>
              <a:rPr lang="tr-TR" sz="4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KISA CEVAPLI VE </a:t>
            </a:r>
            <a:r>
              <a:rPr lang="tr-TR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tr-TR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DOĞRU-YANLIŞ TESTLER</a:t>
            </a:r>
            <a:endParaRPr lang="tr-TR" sz="4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6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585821"/>
              </p:ext>
            </p:extLst>
          </p:nvPr>
        </p:nvGraphicFramePr>
        <p:xfrm>
          <a:off x="1153541" y="2081733"/>
          <a:ext cx="4467330" cy="1920240"/>
        </p:xfrm>
        <a:graphic>
          <a:graphicData uri="http://schemas.openxmlformats.org/drawingml/2006/table">
            <a:tbl>
              <a:tblPr firstRow="1" bandRow="1"/>
              <a:tblGrid>
                <a:gridCol w="258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8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9pPr>
                    </a:lstStyle>
                    <a:p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4843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9pPr>
                    </a:lstStyle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240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Her zaman</a:t>
                      </a:r>
                    </a:p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tr-TR" sz="240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Tüm</a:t>
                      </a:r>
                    </a:p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tr-TR" sz="240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 Asla</a:t>
                      </a:r>
                    </a:p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tr-TR" sz="240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 Daima</a:t>
                      </a:r>
                    </a:p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tr-TR" sz="240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 Hiçbir</a:t>
                      </a:r>
                      <a:endParaRPr lang="tr-TR" sz="24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4843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1153541" y="962746"/>
            <a:ext cx="4467329" cy="799779"/>
          </a:xfrm>
          <a:prstGeom prst="rect">
            <a:avLst/>
          </a:prstGeom>
          <a:solidFill>
            <a:srgbClr val="514843">
              <a:lumMod val="20000"/>
              <a:lumOff val="80000"/>
            </a:srgbClr>
          </a:solidFill>
          <a:ln w="48000" cap="flat" cmpd="thickThin" algn="ctr">
            <a:solidFill>
              <a:srgbClr val="51484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Kesinlik belirten ifadeler</a:t>
            </a:r>
            <a:endParaRPr kumimoji="0" lang="tr-TR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43959"/>
              </p:ext>
            </p:extLst>
          </p:nvPr>
        </p:nvGraphicFramePr>
        <p:xfrm>
          <a:off x="6253738" y="2058999"/>
          <a:ext cx="4396336" cy="1786860"/>
        </p:xfrm>
        <a:graphic>
          <a:graphicData uri="http://schemas.openxmlformats.org/drawingml/2006/table">
            <a:tbl>
              <a:tblPr firstRow="1" bandRow="1"/>
              <a:tblGrid>
                <a:gridCol w="263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2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8686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9pPr>
                    </a:lstStyle>
                    <a:p>
                      <a:endParaRPr lang="tr-TR" sz="2400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4843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9pPr>
                    </a:lstStyle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tr-TR" sz="2400" dirty="0" smtClean="0">
                          <a:solidFill>
                            <a:schemeClr val="tx2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40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Ara sıra</a:t>
                      </a:r>
                    </a:p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tr-TR" sz="240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Genellikle  </a:t>
                      </a:r>
                    </a:p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tr-TR" sz="240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Bazen</a:t>
                      </a:r>
                    </a:p>
                    <a:p>
                      <a:endParaRPr lang="tr-TR" sz="2400" dirty="0">
                        <a:solidFill>
                          <a:schemeClr val="tx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4843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Dikdörtgen 6"/>
          <p:cNvSpPr/>
          <p:nvPr/>
        </p:nvSpPr>
        <p:spPr>
          <a:xfrm>
            <a:off x="6131859" y="963704"/>
            <a:ext cx="4518212" cy="799779"/>
          </a:xfrm>
          <a:prstGeom prst="rect">
            <a:avLst/>
          </a:prstGeom>
          <a:solidFill>
            <a:srgbClr val="514843">
              <a:lumMod val="20000"/>
              <a:lumOff val="80000"/>
            </a:srgbClr>
          </a:solidFill>
          <a:ln w="48000" cap="flat" cmpd="thickThin" algn="ctr">
            <a:solidFill>
              <a:srgbClr val="51484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İstisna belirten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(kesinlik belirtmeyen) ifadeler</a:t>
            </a:r>
            <a:r>
              <a:rPr kumimoji="0" 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925859"/>
              </p:ext>
            </p:extLst>
          </p:nvPr>
        </p:nvGraphicFramePr>
        <p:xfrm>
          <a:off x="3524704" y="5059680"/>
          <a:ext cx="4620728" cy="1752600"/>
        </p:xfrm>
        <a:graphic>
          <a:graphicData uri="http://schemas.openxmlformats.org/drawingml/2006/table">
            <a:tbl>
              <a:tblPr firstRow="1" bandRow="1"/>
              <a:tblGrid>
                <a:gridCol w="216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3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260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9pPr>
                    </a:lstStyle>
                    <a:p>
                      <a:endParaRPr lang="tr-TR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4843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9pPr>
                    </a:lstStyle>
                    <a:p>
                      <a:pPr marL="457200" indent="-457200">
                        <a:buFont typeface="Wingdings" pitchFamily="2" charset="2"/>
                        <a:buChar char="Ø"/>
                      </a:pPr>
                      <a:r>
                        <a:rPr lang="tr-TR" sz="240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Sık sık</a:t>
                      </a:r>
                    </a:p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tr-TR" sz="240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 Çoğunlukla</a:t>
                      </a:r>
                    </a:p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tr-TR" sz="240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 Önemli bir derecede</a:t>
                      </a:r>
                      <a:endParaRPr lang="tr-TR" sz="2400" baseline="0" dirty="0" smtClean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tr-TR" sz="240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 Birçok durumda</a:t>
                      </a:r>
                      <a:endParaRPr lang="tr-TR" sz="2400" dirty="0" smtClean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Dikdörtgen 9"/>
          <p:cNvSpPr/>
          <p:nvPr/>
        </p:nvSpPr>
        <p:spPr>
          <a:xfrm>
            <a:off x="3524705" y="4086946"/>
            <a:ext cx="4467329" cy="799779"/>
          </a:xfrm>
          <a:prstGeom prst="rect">
            <a:avLst/>
          </a:prstGeom>
          <a:solidFill>
            <a:srgbClr val="514843">
              <a:lumMod val="20000"/>
              <a:lumOff val="80000"/>
            </a:srgbClr>
          </a:solidFill>
          <a:ln w="48000" cap="flat" cmpd="thickThin" algn="ctr">
            <a:solidFill>
              <a:srgbClr val="51484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tr-TR" sz="2400" b="1" kern="0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tr-TR" sz="2400" b="1" kern="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Herkesçe </a:t>
            </a:r>
            <a:r>
              <a:rPr lang="tr-TR" sz="24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aynı miktarı ifade etmeyen ifadeler </a:t>
            </a:r>
            <a:endParaRPr lang="tr-TR" sz="2400" b="1" kern="0" dirty="0">
              <a:solidFill>
                <a:sysClr val="windowText" lastClr="000000"/>
              </a:solidFill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67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29F63E-BFCC-4ECC-90AD-C33E98D9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71" y="273782"/>
            <a:ext cx="10972800" cy="1143000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FF0000"/>
                </a:solidFill>
              </a:rPr>
              <a:t>Doğru-Yanlış Testlerinin Etkin </a:t>
            </a:r>
            <a:r>
              <a:rPr lang="tr-TR" sz="3200" dirty="0" smtClean="0">
                <a:solidFill>
                  <a:srgbClr val="FF0000"/>
                </a:solidFill>
              </a:rPr>
              <a:t>Kullanımı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20651B-4E19-45E4-A967-935608714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tr-TR" sz="24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3) Negatif cümleler, </a:t>
            </a:r>
            <a:r>
              <a:rPr lang="tr-TR" sz="24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özellikle çift negatif cümleler </a:t>
            </a:r>
            <a:r>
              <a:rPr lang="tr-TR" sz="24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kullanılmamalıdır</a:t>
            </a:r>
            <a:r>
              <a:rPr lang="tr-TR" sz="24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tr-TR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Olumsuz cümlelerin anlaşılması daha fazla dikkat gerektirmektedir</a:t>
            </a:r>
            <a:r>
              <a:rPr lang="tr-TR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tr-TR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Sınav </a:t>
            </a:r>
            <a:r>
              <a:rPr lang="tr-TR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telaşından dolayı olumsuz </a:t>
            </a:r>
            <a:r>
              <a:rPr lang="tr-TR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ifadeler </a:t>
            </a:r>
            <a:r>
              <a:rPr lang="tr-TR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olumlu ifadeler olarak algılanabilir. </a:t>
            </a:r>
            <a:endParaRPr lang="tr-TR" sz="2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tr-TR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Negatif cümlelerde neyin </a:t>
            </a:r>
            <a:r>
              <a:rPr lang="tr-TR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sorulduğunu anlamak da oldukça zordur.</a:t>
            </a:r>
          </a:p>
        </p:txBody>
      </p:sp>
    </p:spTree>
    <p:extLst>
      <p:ext uri="{BB962C8B-B14F-4D97-AF65-F5344CB8AC3E}">
        <p14:creationId xmlns:p14="http://schemas.microsoft.com/office/powerpoint/2010/main" val="38783644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92300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r-TR" sz="3200" b="1" dirty="0">
                <a:solidFill>
                  <a:srgbClr val="000000"/>
                </a:solidFill>
                <a:cs typeface="Times New Roman"/>
              </a:rPr>
              <a:t>Örnek</a:t>
            </a:r>
            <a:r>
              <a:rPr lang="tr-TR"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6493" y="2123738"/>
            <a:ext cx="10972800" cy="3228191"/>
          </a:xfrm>
        </p:spPr>
        <p:txBody>
          <a:bodyPr>
            <a:normAutofit lnSpcReduction="10000"/>
          </a:bodyPr>
          <a:lstStyle/>
          <a:p>
            <a:pPr marL="0" fontAlgn="t">
              <a:spcBef>
                <a:spcPts val="0"/>
              </a:spcBef>
            </a:pPr>
            <a:r>
              <a:rPr lang="tr-TR" sz="2400" b="1" u="sng" dirty="0" smtClean="0">
                <a:solidFill>
                  <a:srgbClr val="000000"/>
                </a:solidFill>
                <a:latin typeface="+mj-lt"/>
                <a:cs typeface="Times New Roman"/>
              </a:rPr>
              <a:t>Kusurlu </a:t>
            </a:r>
            <a:r>
              <a:rPr lang="tr-TR" sz="2400" b="1" dirty="0">
                <a:solidFill>
                  <a:srgbClr val="000000"/>
                </a:solidFill>
                <a:latin typeface="+mj-lt"/>
                <a:cs typeface="Times New Roman"/>
              </a:rPr>
              <a:t>D-Y Test Maddesi</a:t>
            </a:r>
            <a:endParaRPr lang="tr-TR" sz="2400" dirty="0">
              <a:latin typeface="+mj-lt"/>
            </a:endParaRPr>
          </a:p>
          <a:p>
            <a:pPr marL="0" fontAlgn="t">
              <a:spcBef>
                <a:spcPts val="0"/>
              </a:spcBef>
            </a:pPr>
            <a:endParaRPr lang="tr-TR" sz="2400" dirty="0" smtClean="0">
              <a:solidFill>
                <a:srgbClr val="000000"/>
              </a:solidFill>
              <a:latin typeface="+mj-lt"/>
              <a:cs typeface="Times New Roman"/>
            </a:endParaRPr>
          </a:p>
          <a:p>
            <a:pPr marL="0" fontAlgn="t">
              <a:spcBef>
                <a:spcPts val="0"/>
              </a:spcBef>
            </a:pPr>
            <a:r>
              <a:rPr lang="tr-TR" sz="2400" dirty="0" smtClean="0">
                <a:solidFill>
                  <a:srgbClr val="000000"/>
                </a:solidFill>
                <a:latin typeface="+mj-lt"/>
                <a:cs typeface="Times New Roman"/>
              </a:rPr>
              <a:t>(</a:t>
            </a:r>
            <a:r>
              <a:rPr lang="tr-TR" sz="2400" dirty="0">
                <a:solidFill>
                  <a:srgbClr val="000000"/>
                </a:solidFill>
                <a:latin typeface="+mj-lt"/>
                <a:cs typeface="Times New Roman"/>
              </a:rPr>
              <a:t>D) (Y) 1. Bilgi düzeyinde soruların sorulması, yazılı yoklamaların güvenirliğini </a:t>
            </a:r>
            <a:r>
              <a:rPr lang="tr-TR" sz="2400" b="1" u="sng" dirty="0">
                <a:solidFill>
                  <a:srgbClr val="000000"/>
                </a:solidFill>
                <a:latin typeface="+mj-lt"/>
                <a:cs typeface="Times New Roman"/>
              </a:rPr>
              <a:t>düşürmeyen </a:t>
            </a:r>
            <a:r>
              <a:rPr lang="tr-TR" sz="2400" dirty="0">
                <a:solidFill>
                  <a:srgbClr val="000000"/>
                </a:solidFill>
                <a:latin typeface="+mj-lt"/>
                <a:cs typeface="Times New Roman"/>
              </a:rPr>
              <a:t>sebeplerden biri </a:t>
            </a:r>
            <a:r>
              <a:rPr lang="tr-TR" sz="2400" b="1" u="sng" dirty="0">
                <a:solidFill>
                  <a:srgbClr val="000000"/>
                </a:solidFill>
                <a:latin typeface="+mj-lt"/>
                <a:cs typeface="Times New Roman"/>
              </a:rPr>
              <a:t>değildir</a:t>
            </a:r>
            <a:r>
              <a:rPr lang="tr-TR" sz="2400" b="1" u="sng" dirty="0" smtClean="0">
                <a:solidFill>
                  <a:srgbClr val="000000"/>
                </a:solidFill>
                <a:latin typeface="+mj-lt"/>
                <a:cs typeface="Times New Roman"/>
              </a:rPr>
              <a:t>.</a:t>
            </a:r>
          </a:p>
          <a:p>
            <a:pPr marL="0" fontAlgn="t">
              <a:spcBef>
                <a:spcPts val="0"/>
              </a:spcBef>
            </a:pPr>
            <a:endParaRPr lang="tr-TR" sz="2400" dirty="0">
              <a:latin typeface="+mj-lt"/>
            </a:endParaRPr>
          </a:p>
          <a:p>
            <a:pPr marL="0" fontAlgn="t">
              <a:spcBef>
                <a:spcPts val="0"/>
              </a:spcBef>
            </a:pPr>
            <a:r>
              <a:rPr lang="tr-TR" sz="2400" b="1" dirty="0">
                <a:solidFill>
                  <a:srgbClr val="000000"/>
                </a:solidFill>
                <a:latin typeface="+mj-lt"/>
                <a:cs typeface="Times New Roman"/>
              </a:rPr>
              <a:t>Maddenin </a:t>
            </a:r>
            <a:r>
              <a:rPr lang="tr-TR" sz="2400" b="1" u="sng" dirty="0" smtClean="0">
                <a:solidFill>
                  <a:srgbClr val="000000"/>
                </a:solidFill>
                <a:latin typeface="+mj-lt"/>
                <a:cs typeface="Times New Roman"/>
              </a:rPr>
              <a:t>İyileştirilmiş</a:t>
            </a:r>
            <a:r>
              <a:rPr lang="tr-TR" sz="2400" b="1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tr-TR" sz="2400" b="1" dirty="0">
                <a:solidFill>
                  <a:srgbClr val="000000"/>
                </a:solidFill>
                <a:latin typeface="+mj-lt"/>
                <a:cs typeface="Times New Roman"/>
              </a:rPr>
              <a:t>Hali:</a:t>
            </a:r>
            <a:endParaRPr lang="tr-TR" sz="2400" dirty="0">
              <a:latin typeface="+mj-lt"/>
            </a:endParaRPr>
          </a:p>
          <a:p>
            <a:pPr marL="0" fontAlgn="t">
              <a:spcBef>
                <a:spcPts val="0"/>
              </a:spcBef>
            </a:pPr>
            <a:endParaRPr lang="tr-TR" sz="2400" dirty="0" smtClean="0">
              <a:solidFill>
                <a:srgbClr val="000000"/>
              </a:solidFill>
              <a:latin typeface="+mj-lt"/>
              <a:cs typeface="Times New Roman"/>
            </a:endParaRPr>
          </a:p>
          <a:p>
            <a:pPr marL="0" fontAlgn="t">
              <a:spcBef>
                <a:spcPts val="0"/>
              </a:spcBef>
            </a:pPr>
            <a:r>
              <a:rPr lang="tr-TR" sz="2400" dirty="0" smtClean="0">
                <a:solidFill>
                  <a:srgbClr val="000000"/>
                </a:solidFill>
                <a:latin typeface="+mj-lt"/>
                <a:cs typeface="Times New Roman"/>
              </a:rPr>
              <a:t>(</a:t>
            </a:r>
            <a:r>
              <a:rPr lang="tr-TR" sz="2400" dirty="0">
                <a:solidFill>
                  <a:srgbClr val="000000"/>
                </a:solidFill>
                <a:latin typeface="+mj-lt"/>
                <a:cs typeface="Times New Roman"/>
              </a:rPr>
              <a:t>D) (Y) 1.Bilgi düzeyinde soruların sorulması, yazılı yoklamaların güvenirliğini düşüren sebeplerden biridir</a:t>
            </a:r>
            <a:r>
              <a:rPr lang="tr-TR" sz="2400" dirty="0" smtClean="0">
                <a:solidFill>
                  <a:srgbClr val="000000"/>
                </a:solidFill>
                <a:latin typeface="+mj-lt"/>
                <a:cs typeface="Times New Roman"/>
              </a:rPr>
              <a:t>.</a:t>
            </a:r>
            <a:endParaRPr lang="tr-T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9818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29F63E-BFCC-4ECC-90AD-C33E98D9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412" y="206548"/>
            <a:ext cx="10972800" cy="1143000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FF0000"/>
                </a:solidFill>
              </a:rPr>
              <a:t>Doğru-Yanlış Testlerinin Etkin </a:t>
            </a:r>
            <a:r>
              <a:rPr lang="tr-TR" sz="3200" dirty="0" smtClean="0">
                <a:solidFill>
                  <a:srgbClr val="FF0000"/>
                </a:solidFill>
              </a:rPr>
              <a:t>Kullanımı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20651B-4E19-45E4-A967-935608714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1" y="1421004"/>
            <a:ext cx="11752731" cy="4939457"/>
          </a:xfrm>
        </p:spPr>
        <p:txBody>
          <a:bodyPr>
            <a:normAutofit lnSpcReduction="10000"/>
          </a:bodyPr>
          <a:lstStyle/>
          <a:p>
            <a:r>
              <a:rPr lang="tr-TR" sz="24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4) Birden </a:t>
            </a:r>
            <a:r>
              <a:rPr lang="tr-TR" sz="24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çok fikri içeren uzun ve karmaşık cümleler </a:t>
            </a:r>
            <a:r>
              <a:rPr lang="tr-TR" sz="24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kullanmamaya </a:t>
            </a:r>
            <a:r>
              <a:rPr lang="tr-TR" sz="24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dikkat edilmelidir</a:t>
            </a:r>
            <a:r>
              <a:rPr lang="tr-TR" sz="24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.</a:t>
            </a:r>
            <a:r>
              <a:rPr lang="tr-TR" sz="2400" dirty="0"/>
              <a:t> </a:t>
            </a:r>
            <a:endParaRPr lang="tr-TR" sz="2400" dirty="0" smtClean="0"/>
          </a:p>
          <a:p>
            <a:r>
              <a:rPr lang="tr-TR" sz="2400" dirty="0" smtClean="0">
                <a:latin typeface="+mj-lt"/>
              </a:rPr>
              <a:t>Her </a:t>
            </a:r>
            <a:r>
              <a:rPr lang="tr-TR" sz="2400" dirty="0">
                <a:latin typeface="+mj-lt"/>
              </a:rPr>
              <a:t>madde kısa ve açık yazılmalıdır. </a:t>
            </a:r>
            <a:r>
              <a:rPr lang="tr-TR" sz="2400" dirty="0"/>
              <a:t>	</a:t>
            </a:r>
          </a:p>
          <a:p>
            <a:r>
              <a:rPr lang="tr-TR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Sebep - sonuç </a:t>
            </a:r>
            <a:r>
              <a:rPr lang="tr-TR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ilişkisi ölçülmedikçe </a:t>
            </a:r>
            <a:r>
              <a:rPr lang="tr-TR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ve / </a:t>
            </a:r>
            <a:r>
              <a:rPr lang="tr-TR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veya gibi bağlaçları kullanarak birden fazla fikri içeren cümlelerin kullanımı öğrencileri yanıltabilir ve cümlenin anlaşılmasını zorlaştırabilir. </a:t>
            </a:r>
            <a:r>
              <a:rPr lang="tr-TR" sz="2400" dirty="0" smtClean="0">
                <a:latin typeface="+mj-lt"/>
                <a:cs typeface="Arial" pitchFamily="34" charset="0"/>
              </a:rPr>
              <a:t>Özellikle, cümlenin bir kısmı </a:t>
            </a:r>
            <a:r>
              <a:rPr lang="tr-TR" sz="2400" dirty="0">
                <a:latin typeface="+mj-lt"/>
                <a:cs typeface="Arial" pitchFamily="34" charset="0"/>
              </a:rPr>
              <a:t>doğru </a:t>
            </a:r>
            <a:r>
              <a:rPr lang="tr-TR" sz="2400" dirty="0" smtClean="0">
                <a:latin typeface="+mj-lt"/>
                <a:cs typeface="Arial" pitchFamily="34" charset="0"/>
              </a:rPr>
              <a:t>ve bir kısmı </a:t>
            </a:r>
            <a:r>
              <a:rPr lang="tr-TR" sz="2400" dirty="0">
                <a:latin typeface="+mj-lt"/>
                <a:cs typeface="Arial" pitchFamily="34" charset="0"/>
              </a:rPr>
              <a:t>yanlış ise.</a:t>
            </a:r>
          </a:p>
          <a:p>
            <a:pPr marL="0" fontAlgn="t">
              <a:spcBef>
                <a:spcPts val="0"/>
              </a:spcBef>
            </a:pPr>
            <a:endParaRPr lang="tr-TR" sz="2400" b="1" dirty="0" smtClean="0">
              <a:solidFill>
                <a:srgbClr val="000000"/>
              </a:solidFill>
              <a:latin typeface="+mj-lt"/>
              <a:cs typeface="Times New Roman"/>
            </a:endParaRPr>
          </a:p>
          <a:p>
            <a:pPr marL="0" fontAlgn="t">
              <a:spcBef>
                <a:spcPts val="0"/>
              </a:spcBef>
            </a:pPr>
            <a:r>
              <a:rPr lang="tr-TR" sz="2400" b="1" dirty="0" smtClean="0">
                <a:solidFill>
                  <a:srgbClr val="000000"/>
                </a:solidFill>
                <a:latin typeface="+mj-lt"/>
                <a:cs typeface="Times New Roman"/>
              </a:rPr>
              <a:t>Örneğin: </a:t>
            </a:r>
          </a:p>
          <a:p>
            <a:pPr marL="0" fontAlgn="t">
              <a:spcBef>
                <a:spcPts val="0"/>
              </a:spcBef>
            </a:pPr>
            <a:r>
              <a:rPr lang="tr-TR" sz="2400" b="1" u="sng" dirty="0" smtClean="0">
                <a:solidFill>
                  <a:srgbClr val="000000"/>
                </a:solidFill>
                <a:latin typeface="+mj-lt"/>
                <a:cs typeface="Times New Roman"/>
              </a:rPr>
              <a:t>Kusurlu</a:t>
            </a:r>
            <a:r>
              <a:rPr lang="tr-TR" sz="2400" b="1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tr-TR" sz="2400" b="1" dirty="0">
                <a:solidFill>
                  <a:srgbClr val="000000"/>
                </a:solidFill>
                <a:latin typeface="+mj-lt"/>
                <a:cs typeface="Times New Roman"/>
              </a:rPr>
              <a:t>D-Y Test Maddesi</a:t>
            </a:r>
            <a:endParaRPr lang="tr-TR" sz="2400" dirty="0">
              <a:latin typeface="+mj-lt"/>
            </a:endParaRPr>
          </a:p>
          <a:p>
            <a:pPr marL="0" fontAlgn="t">
              <a:spcBef>
                <a:spcPts val="0"/>
              </a:spcBef>
            </a:pPr>
            <a:r>
              <a:rPr lang="tr-TR" sz="2400" dirty="0">
                <a:solidFill>
                  <a:srgbClr val="000000"/>
                </a:solidFill>
                <a:latin typeface="+mj-lt"/>
                <a:cs typeface="Times New Roman"/>
              </a:rPr>
              <a:t>(D) (Y) 1</a:t>
            </a:r>
            <a:r>
              <a:rPr lang="tr-TR" sz="2400" dirty="0" smtClean="0">
                <a:solidFill>
                  <a:srgbClr val="000000"/>
                </a:solidFill>
                <a:latin typeface="+mj-lt"/>
                <a:cs typeface="Times New Roman"/>
              </a:rPr>
              <a:t>. Yazılı </a:t>
            </a:r>
            <a:r>
              <a:rPr lang="tr-TR" sz="2400" dirty="0">
                <a:solidFill>
                  <a:srgbClr val="000000"/>
                </a:solidFill>
                <a:latin typeface="+mj-lt"/>
                <a:cs typeface="Times New Roman"/>
              </a:rPr>
              <a:t>yoklamaların hazırlanması kolaydır </a:t>
            </a:r>
            <a:r>
              <a:rPr lang="tr-TR" sz="2400" b="1" u="sng" dirty="0">
                <a:solidFill>
                  <a:srgbClr val="000000"/>
                </a:solidFill>
                <a:latin typeface="+mj-lt"/>
                <a:cs typeface="Times New Roman"/>
              </a:rPr>
              <a:t>ve</a:t>
            </a:r>
            <a:r>
              <a:rPr lang="tr-TR" sz="2400" dirty="0">
                <a:solidFill>
                  <a:srgbClr val="000000"/>
                </a:solidFill>
                <a:latin typeface="+mj-lt"/>
                <a:cs typeface="Times New Roman"/>
              </a:rPr>
              <a:t> kapsam geçerliği genelde düşüktür. </a:t>
            </a:r>
            <a:endParaRPr lang="tr-TR" sz="2400" dirty="0">
              <a:latin typeface="+mj-lt"/>
            </a:endParaRPr>
          </a:p>
          <a:p>
            <a:pPr marL="0" fontAlgn="t">
              <a:spcBef>
                <a:spcPts val="0"/>
              </a:spcBef>
            </a:pPr>
            <a:endParaRPr lang="tr-TR" sz="2400" b="1" dirty="0" smtClean="0">
              <a:solidFill>
                <a:srgbClr val="000000"/>
              </a:solidFill>
              <a:latin typeface="+mj-lt"/>
              <a:cs typeface="Times New Roman"/>
            </a:endParaRPr>
          </a:p>
          <a:p>
            <a:pPr marL="0" fontAlgn="t">
              <a:spcBef>
                <a:spcPts val="0"/>
              </a:spcBef>
            </a:pPr>
            <a:r>
              <a:rPr lang="tr-TR" sz="2400" b="1" dirty="0" smtClean="0">
                <a:solidFill>
                  <a:srgbClr val="000000"/>
                </a:solidFill>
                <a:latin typeface="+mj-lt"/>
                <a:cs typeface="Times New Roman"/>
              </a:rPr>
              <a:t>Maddenin </a:t>
            </a:r>
            <a:r>
              <a:rPr lang="tr-TR" sz="2400" b="1" u="sng" dirty="0">
                <a:solidFill>
                  <a:srgbClr val="000000"/>
                </a:solidFill>
                <a:latin typeface="+mj-lt"/>
                <a:cs typeface="Times New Roman"/>
              </a:rPr>
              <a:t>İyileştirilmiş</a:t>
            </a:r>
            <a:r>
              <a:rPr lang="tr-TR" sz="2400" b="1" dirty="0">
                <a:solidFill>
                  <a:srgbClr val="000000"/>
                </a:solidFill>
                <a:latin typeface="+mj-lt"/>
                <a:cs typeface="Times New Roman"/>
              </a:rPr>
              <a:t> Hali:</a:t>
            </a:r>
            <a:endParaRPr lang="tr-TR" sz="2400" dirty="0">
              <a:latin typeface="+mj-lt"/>
            </a:endParaRPr>
          </a:p>
          <a:p>
            <a:pPr marL="0" indent="0">
              <a:spcBef>
                <a:spcPts val="0"/>
              </a:spcBef>
            </a:pPr>
            <a:r>
              <a:rPr lang="tr-TR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(</a:t>
            </a:r>
            <a:r>
              <a:rPr lang="tr-TR" sz="2400" b="1" dirty="0">
                <a:solidFill>
                  <a:srgbClr val="000000"/>
                </a:solidFill>
                <a:latin typeface="+mj-lt"/>
                <a:cs typeface="Times New Roman"/>
              </a:rPr>
              <a:t>D</a:t>
            </a:r>
            <a:r>
              <a:rPr lang="tr-TR" sz="2400" dirty="0">
                <a:solidFill>
                  <a:srgbClr val="000000"/>
                </a:solidFill>
                <a:latin typeface="+mj-lt"/>
                <a:cs typeface="Times New Roman"/>
              </a:rPr>
              <a:t>) (Y) 1. Yazılı yoklamaların hazırlanması kolaydır. </a:t>
            </a:r>
            <a:endParaRPr lang="tr-TR" sz="2400" dirty="0">
              <a:latin typeface="+mj-lt"/>
            </a:endParaRPr>
          </a:p>
          <a:p>
            <a:pPr marL="0" fontAlgn="t">
              <a:spcBef>
                <a:spcPts val="0"/>
              </a:spcBef>
            </a:pPr>
            <a:r>
              <a:rPr lang="tr-TR" sz="2400" dirty="0">
                <a:solidFill>
                  <a:srgbClr val="000000"/>
                </a:solidFill>
                <a:latin typeface="+mj-lt"/>
                <a:cs typeface="Times New Roman"/>
              </a:rPr>
              <a:t>(</a:t>
            </a:r>
            <a:r>
              <a:rPr lang="tr-TR" sz="2400" b="1" dirty="0">
                <a:solidFill>
                  <a:srgbClr val="000000"/>
                </a:solidFill>
                <a:latin typeface="+mj-lt"/>
                <a:cs typeface="Times New Roman"/>
              </a:rPr>
              <a:t>D</a:t>
            </a:r>
            <a:r>
              <a:rPr lang="tr-TR" sz="2400" dirty="0">
                <a:solidFill>
                  <a:srgbClr val="000000"/>
                </a:solidFill>
                <a:latin typeface="+mj-lt"/>
                <a:cs typeface="Times New Roman"/>
              </a:rPr>
              <a:t>) (Y) 2. Yazılı yoklamaların kapsam geçerliği </a:t>
            </a:r>
            <a:r>
              <a:rPr lang="tr-TR" sz="2400" dirty="0" smtClean="0">
                <a:solidFill>
                  <a:srgbClr val="000000"/>
                </a:solidFill>
                <a:latin typeface="+mj-lt"/>
                <a:cs typeface="Times New Roman"/>
              </a:rPr>
              <a:t>düşüktür</a:t>
            </a:r>
            <a:r>
              <a:rPr lang="tr-TR" sz="2400" dirty="0">
                <a:solidFill>
                  <a:srgbClr val="000000"/>
                </a:solidFill>
                <a:latin typeface="+mj-lt"/>
                <a:cs typeface="Times New Roman"/>
              </a:rPr>
              <a:t>.</a:t>
            </a:r>
            <a:endParaRPr lang="tr-TR" sz="2400" dirty="0">
              <a:latin typeface="+mj-lt"/>
            </a:endParaRPr>
          </a:p>
          <a:p>
            <a:endParaRPr lang="tr-TR" sz="2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11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47EE29-1415-4D4C-98C8-121F7141D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90"/>
            <a:ext cx="10972800" cy="573383"/>
          </a:xfrm>
        </p:spPr>
        <p:txBody>
          <a:bodyPr>
            <a:noAutofit/>
          </a:bodyPr>
          <a:lstStyle/>
          <a:p>
            <a:r>
              <a:rPr lang="tr-TR" sz="3600" dirty="0">
                <a:solidFill>
                  <a:srgbClr val="FF0000"/>
                </a:solidFill>
              </a:rPr>
              <a:t>Doğru-Yanlış Testlerinin Etkin </a:t>
            </a:r>
            <a:r>
              <a:rPr lang="tr-TR" sz="3600" dirty="0" smtClean="0">
                <a:solidFill>
                  <a:srgbClr val="FF0000"/>
                </a:solidFill>
              </a:rPr>
              <a:t>Kullanımı</a:t>
            </a:r>
            <a:endParaRPr lang="tr-TR" sz="36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CC6F84-AA7F-4D28-80DF-B7E0D78C7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92624"/>
            <a:ext cx="10972800" cy="4890970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5) Doğru </a:t>
            </a:r>
            <a:r>
              <a:rPr lang="tr-TR" sz="24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cevabın önemsiz ya da aldatıcı bir noktada olmamasına dikkat edilmelidir.</a:t>
            </a:r>
          </a:p>
          <a:p>
            <a:r>
              <a:rPr lang="tr-TR" sz="2400" dirty="0" smtClean="0">
                <a:latin typeface="+mj-lt"/>
                <a:cs typeface="Arial" pitchFamily="34" charset="0"/>
              </a:rPr>
              <a:t>Bir doğru-yanlış test maddesinde </a:t>
            </a:r>
            <a:r>
              <a:rPr lang="tr-TR" sz="2400" dirty="0">
                <a:latin typeface="+mj-lt"/>
                <a:cs typeface="Arial" pitchFamily="34" charset="0"/>
              </a:rPr>
              <a:t>maddeyi yanlış yapan kısmının maddede sorulan ana düşüncenin dışında veya önemsiz bir noktada olması </a:t>
            </a:r>
            <a:r>
              <a:rPr lang="tr-TR" sz="2400" dirty="0" smtClean="0">
                <a:latin typeface="+mj-lt"/>
                <a:cs typeface="Arial" pitchFamily="34" charset="0"/>
              </a:rPr>
              <a:t>gibi.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tr-TR" sz="2400" b="1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tr-TR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Örnek</a:t>
            </a:r>
            <a:r>
              <a:rPr lang="tr-TR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: </a:t>
            </a:r>
            <a:endParaRPr lang="tr-TR" sz="2400" b="1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tr-TR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Kusurlu </a:t>
            </a:r>
            <a:r>
              <a:rPr lang="tr-TR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D-Y Test Maddesi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tr-TR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(D) (Y) 1</a:t>
            </a:r>
            <a:r>
              <a:rPr lang="tr-TR" sz="2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tr-TR" sz="2400" dirty="0" err="1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Blom’un</a:t>
            </a:r>
            <a:r>
              <a:rPr lang="tr-TR" sz="2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tr-TR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tam öğrenme modelinde duyuşsal giriş davranışları okula ve derse karşı tutum ve akademik benlik tasarımıdır</a:t>
            </a:r>
            <a:r>
              <a:rPr lang="tr-TR" sz="2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tr-TR" sz="24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tr-TR" sz="2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Not</a:t>
            </a:r>
            <a:r>
              <a:rPr lang="tr-TR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tr-TR" sz="2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Sorunun </a:t>
            </a:r>
            <a:r>
              <a:rPr lang="tr-TR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doğru cevabı </a:t>
            </a:r>
            <a:r>
              <a:rPr lang="tr-TR" sz="2400" dirty="0" err="1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Bloom’un</a:t>
            </a:r>
            <a:r>
              <a:rPr lang="tr-TR" sz="2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Blom</a:t>
            </a:r>
            <a:r>
              <a:rPr lang="tr-TR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olarak yazılmasından dolayı </a:t>
            </a:r>
            <a:r>
              <a:rPr lang="tr-TR" sz="2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(Y) </a:t>
            </a:r>
            <a:r>
              <a:rPr lang="tr-TR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olarak kodlanmıştır</a:t>
            </a:r>
            <a:r>
              <a:rPr lang="tr-TR" sz="2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tr-TR" sz="24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3413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62116" y="858847"/>
            <a:ext cx="10972800" cy="4389120"/>
          </a:xfrm>
          <a:ln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90000"/>
              </a:lnSpc>
              <a:spcBef>
                <a:spcPts val="2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v"/>
              <a:defRPr/>
            </a:pPr>
            <a:r>
              <a:rPr lang="tr-TR" sz="2800" u="sng" kern="1200" dirty="0" smtClean="0">
                <a:latin typeface="+mj-lt"/>
              </a:rPr>
              <a:t>Örnek </a:t>
            </a:r>
            <a:r>
              <a:rPr lang="tr-TR" sz="2800" u="sng" kern="1200" dirty="0">
                <a:latin typeface="+mj-lt"/>
              </a:rPr>
              <a:t>Soru:</a:t>
            </a:r>
            <a:r>
              <a:rPr lang="tr-TR" sz="2800" kern="1200" dirty="0">
                <a:latin typeface="+mj-lt"/>
              </a:rPr>
              <a:t> </a:t>
            </a:r>
          </a:p>
          <a:p>
            <a:pPr eaLnBrk="1" fontAlgn="auto" hangingPunct="1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defRPr/>
            </a:pPr>
            <a:r>
              <a:rPr lang="tr-TR" sz="2800" kern="1200" dirty="0">
                <a:latin typeface="+mj-lt"/>
              </a:rPr>
              <a:t> (  ) İstanbul’un fethi </a:t>
            </a:r>
            <a:r>
              <a:rPr lang="tr-TR" sz="2800" u="sng" kern="1200" dirty="0">
                <a:latin typeface="+mj-lt"/>
              </a:rPr>
              <a:t>1543</a:t>
            </a:r>
            <a:r>
              <a:rPr lang="tr-TR" sz="2800" kern="1200" dirty="0">
                <a:latin typeface="+mj-lt"/>
              </a:rPr>
              <a:t> yılına rastlar  (Hatalı) </a:t>
            </a:r>
          </a:p>
          <a:p>
            <a:pPr eaLnBrk="1" fontAlgn="auto" hangingPunct="1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defRPr/>
            </a:pPr>
            <a:r>
              <a:rPr lang="tr-TR" sz="2800" kern="1200" dirty="0">
                <a:latin typeface="+mj-lt"/>
              </a:rPr>
              <a:t>*	Her madde kesinlikle doğru, ya da kesinlikle yanlış olmalıdır.</a:t>
            </a:r>
          </a:p>
          <a:p>
            <a:pPr eaLnBrk="1" fontAlgn="auto" hangingPunct="1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tr-TR" sz="2800" kern="1200" dirty="0">
                <a:latin typeface="+mj-lt"/>
              </a:rPr>
              <a:t>Mümkün olduğunca olumsuz ifadelerden kaçınılmalıdır.</a:t>
            </a:r>
          </a:p>
          <a:p>
            <a:pPr eaLnBrk="1" fontAlgn="auto" hangingPunct="1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defRPr/>
            </a:pPr>
            <a:r>
              <a:rPr lang="tr-TR" sz="2800" kern="1200" dirty="0">
                <a:latin typeface="+mj-lt"/>
              </a:rPr>
              <a:t>	</a:t>
            </a:r>
            <a:r>
              <a:rPr lang="tr-TR" sz="2800" u="sng" kern="1200" dirty="0">
                <a:latin typeface="+mj-lt"/>
              </a:rPr>
              <a:t>Örnek Soru:</a:t>
            </a:r>
            <a:r>
              <a:rPr lang="tr-TR" sz="2800" kern="1200" dirty="0">
                <a:latin typeface="+mj-lt"/>
              </a:rPr>
              <a:t>		</a:t>
            </a:r>
          </a:p>
          <a:p>
            <a:pPr eaLnBrk="1" fontAlgn="auto" hangingPunct="1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defRPr/>
            </a:pPr>
            <a:r>
              <a:rPr lang="tr-TR" sz="2800" kern="1200" dirty="0">
                <a:latin typeface="+mj-lt"/>
              </a:rPr>
              <a:t>----------------------------------- bırakılmamalıdır. (Hatalı)</a:t>
            </a:r>
          </a:p>
          <a:p>
            <a:pPr eaLnBrk="1" fontAlgn="auto" hangingPunct="1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defRPr/>
            </a:pPr>
            <a:r>
              <a:rPr lang="tr-TR" sz="2800" kern="1200" dirty="0">
                <a:latin typeface="+mj-lt"/>
              </a:rPr>
              <a:t>----------------------------------- bırakılması hatalı olur. </a:t>
            </a:r>
          </a:p>
        </p:txBody>
      </p:sp>
    </p:spTree>
    <p:extLst>
      <p:ext uri="{BB962C8B-B14F-4D97-AF65-F5344CB8AC3E}">
        <p14:creationId xmlns:p14="http://schemas.microsoft.com/office/powerpoint/2010/main" val="30010188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667512"/>
          </a:xfrm>
        </p:spPr>
        <p:txBody>
          <a:bodyPr>
            <a:noAutofit/>
          </a:bodyPr>
          <a:lstStyle/>
          <a:p>
            <a:r>
              <a:rPr lang="tr-TR" altLang="tr-TR" sz="2400" b="1" dirty="0">
                <a:solidFill>
                  <a:srgbClr val="FF0000"/>
                </a:solidFill>
              </a:rPr>
              <a:t>DOĞRU - YANLIŞ TESTLERİNDE YAPILAN </a:t>
            </a:r>
            <a:r>
              <a:rPr lang="tr-TR" altLang="tr-TR" sz="2400" b="1" dirty="0" smtClean="0">
                <a:solidFill>
                  <a:srgbClr val="FF0000"/>
                </a:solidFill>
              </a:rPr>
              <a:t>BAZI HATALAR</a:t>
            </a: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7484" y="1489586"/>
            <a:ext cx="11434916" cy="455479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tr-TR" altLang="tr-TR" sz="9600" b="1" dirty="0" smtClean="0">
                <a:latin typeface="+mj-lt"/>
              </a:rPr>
              <a:t>(</a:t>
            </a:r>
            <a:r>
              <a:rPr lang="tr-TR" altLang="tr-TR" sz="9600" b="1" dirty="0">
                <a:latin typeface="+mj-lt"/>
              </a:rPr>
              <a:t>D)  (Y)      Birinci Dünya Savaşı, Avrupa ve Afrika'da yapılmıştır.</a:t>
            </a:r>
            <a:r>
              <a:rPr lang="tr-TR" altLang="tr-TR" sz="9600" dirty="0">
                <a:latin typeface="+mj-lt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tr-TR" altLang="tr-TR" sz="9600" dirty="0">
                <a:solidFill>
                  <a:schemeClr val="accent2"/>
                </a:solidFill>
                <a:latin typeface="+mj-lt"/>
              </a:rPr>
              <a:t>	</a:t>
            </a:r>
            <a:r>
              <a:rPr lang="tr-TR" altLang="tr-TR" sz="9600" dirty="0">
                <a:latin typeface="+mj-lt"/>
              </a:rPr>
              <a:t>Bu soru bir taraftan doğru, ama Savaşın olduğu bütün kıtaları göstermemesi bakımından da yanlıştır.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tr-TR" altLang="tr-TR" sz="9600" b="1" dirty="0" smtClean="0"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tr-TR" altLang="tr-TR" sz="9600" b="1" dirty="0" smtClean="0">
                <a:latin typeface="+mj-lt"/>
              </a:rPr>
              <a:t>(</a:t>
            </a:r>
            <a:r>
              <a:rPr lang="tr-TR" altLang="tr-TR" sz="9600" b="1" dirty="0">
                <a:latin typeface="+mj-lt"/>
              </a:rPr>
              <a:t>D)  (Y)      Kuşların göç nedenleri bugün kesin açıklanabilmektedir.</a:t>
            </a:r>
            <a:r>
              <a:rPr lang="tr-TR" altLang="tr-TR" sz="9600" dirty="0">
                <a:latin typeface="+mj-lt"/>
              </a:rPr>
              <a:t> </a:t>
            </a:r>
            <a:endParaRPr lang="tr-TR" altLang="tr-TR" sz="9600" dirty="0" smtClean="0"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tr-TR" altLang="tr-TR" sz="9600" dirty="0">
                <a:latin typeface="+mj-lt"/>
              </a:rPr>
              <a:t>	Bu sorularda henüz kesinleşmemiş bilimsel teorilerden bahsedilmektedir.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tr-TR" altLang="tr-TR" sz="9600" b="1" dirty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tr-TR" altLang="tr-TR" sz="9600" b="1" dirty="0" smtClean="0">
                <a:latin typeface="+mj-lt"/>
              </a:rPr>
              <a:t>(</a:t>
            </a:r>
            <a:r>
              <a:rPr lang="tr-TR" altLang="tr-TR" sz="9600" b="1" dirty="0">
                <a:latin typeface="+mj-lt"/>
              </a:rPr>
              <a:t>D)  (Y)      Bir dairenin içine bir kare ve bir eşkenar dörtgen çizilirse, karenin kenarı üçgeninkinden </a:t>
            </a:r>
            <a:r>
              <a:rPr lang="tr-TR" altLang="tr-TR" sz="9600" b="1" dirty="0" smtClean="0">
                <a:latin typeface="+mj-lt"/>
              </a:rPr>
              <a:t>daha büyük </a:t>
            </a:r>
            <a:r>
              <a:rPr lang="tr-TR" altLang="tr-TR" sz="9600" b="1" dirty="0">
                <a:latin typeface="+mj-lt"/>
              </a:rPr>
              <a:t>olur.</a:t>
            </a:r>
            <a:r>
              <a:rPr lang="tr-TR" altLang="tr-TR" sz="9600" dirty="0">
                <a:latin typeface="+mj-lt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tr-TR" altLang="tr-TR" sz="9600" dirty="0">
                <a:solidFill>
                  <a:schemeClr val="accent2"/>
                </a:solidFill>
                <a:latin typeface="+mj-lt"/>
              </a:rPr>
              <a:t>	</a:t>
            </a:r>
            <a:r>
              <a:rPr lang="tr-TR" altLang="tr-TR" sz="9600" dirty="0">
                <a:latin typeface="+mj-lt"/>
              </a:rPr>
              <a:t>Burada karışık ve doğru yazıldığı kuşkulu olan bir soru vardır.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02797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DDFE06-DD6E-482E-A7AB-BC89F1D66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459" y="502387"/>
            <a:ext cx="10972800" cy="716939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FF0000"/>
                </a:solidFill>
              </a:rPr>
              <a:t>Doğru-Yanlış Testlerinin Etkin </a:t>
            </a:r>
            <a:r>
              <a:rPr lang="tr-TR" sz="3200" dirty="0" smtClean="0">
                <a:solidFill>
                  <a:srgbClr val="FF0000"/>
                </a:solidFill>
              </a:rPr>
              <a:t>Kullanımı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8A540BA-651D-44C2-B7E1-6416F1CAA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32238"/>
            <a:ext cx="10972800" cy="4792362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6) Maddeyi </a:t>
            </a:r>
            <a:r>
              <a:rPr lang="tr-TR" sz="24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uzatarak doğru cevaba ipucu vermekten kaçınılmalıdır</a:t>
            </a:r>
            <a:r>
              <a:rPr lang="tr-TR" sz="24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.</a:t>
            </a:r>
          </a:p>
          <a:p>
            <a:endParaRPr lang="tr-TR" sz="2400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r>
              <a:rPr lang="tr-TR" sz="2400" dirty="0">
                <a:latin typeface="+mj-lt"/>
                <a:cs typeface="Arial" pitchFamily="34" charset="0"/>
              </a:rPr>
              <a:t>Doğru-yanlış </a:t>
            </a:r>
            <a:r>
              <a:rPr lang="tr-TR" sz="2400" dirty="0" smtClean="0">
                <a:latin typeface="+mj-lt"/>
                <a:cs typeface="Arial" pitchFamily="34" charset="0"/>
              </a:rPr>
              <a:t>testlerinde genelde </a:t>
            </a:r>
            <a:r>
              <a:rPr lang="tr-TR" sz="2400" dirty="0">
                <a:latin typeface="+mj-lt"/>
                <a:cs typeface="Arial" pitchFamily="34" charset="0"/>
              </a:rPr>
              <a:t>cevap doğru ise cümlenin anlamı bozulabileceği kaygısıyla o cümlede bir </a:t>
            </a:r>
            <a:r>
              <a:rPr lang="tr-TR" sz="2400" dirty="0" smtClean="0">
                <a:latin typeface="+mj-lt"/>
                <a:cs typeface="Arial" pitchFamily="34" charset="0"/>
              </a:rPr>
              <a:t>kısaltma </a:t>
            </a:r>
            <a:r>
              <a:rPr lang="tr-TR" sz="2400" dirty="0">
                <a:latin typeface="+mj-lt"/>
                <a:cs typeface="Arial" pitchFamily="34" charset="0"/>
              </a:rPr>
              <a:t>veya cümleyi basitleştirme yoluna </a:t>
            </a:r>
            <a:r>
              <a:rPr lang="tr-TR" sz="2400" dirty="0" smtClean="0">
                <a:latin typeface="+mj-lt"/>
                <a:cs typeface="Arial" pitchFamily="34" charset="0"/>
              </a:rPr>
              <a:t>gidilmemelidir.</a:t>
            </a:r>
          </a:p>
          <a:p>
            <a:endParaRPr lang="tr-TR" sz="2400" dirty="0" smtClean="0">
              <a:latin typeface="+mj-lt"/>
              <a:cs typeface="Arial" pitchFamily="34" charset="0"/>
            </a:endParaRPr>
          </a:p>
          <a:p>
            <a:r>
              <a:rPr lang="tr-TR" sz="2400" dirty="0" smtClean="0">
                <a:latin typeface="+mj-lt"/>
                <a:cs typeface="Arial" pitchFamily="34" charset="0"/>
              </a:rPr>
              <a:t>Örneğin; </a:t>
            </a:r>
          </a:p>
          <a:p>
            <a:r>
              <a:rPr lang="tr-TR" sz="2400" dirty="0" smtClean="0">
                <a:latin typeface="+mj-lt"/>
                <a:cs typeface="Arial" pitchFamily="34" charset="0"/>
              </a:rPr>
              <a:t>(  ) ( </a:t>
            </a:r>
            <a:r>
              <a:rPr lang="tr-TR" sz="2400" b="1" dirty="0" smtClean="0">
                <a:latin typeface="+mj-lt"/>
                <a:cs typeface="Arial" pitchFamily="34" charset="0"/>
              </a:rPr>
              <a:t>Y</a:t>
            </a:r>
            <a:r>
              <a:rPr lang="tr-TR" sz="2400" dirty="0" smtClean="0">
                <a:latin typeface="+mj-lt"/>
                <a:cs typeface="Arial" pitchFamily="34" charset="0"/>
              </a:rPr>
              <a:t> ) Payları eşit iki kesirden paydası büyük olan diğerinden küçük olduğuna göre 2/7 kesri, 2/9 kesrinden küçüktür.</a:t>
            </a:r>
          </a:p>
          <a:p>
            <a:r>
              <a:rPr lang="tr-TR" sz="2400" dirty="0" smtClean="0">
                <a:latin typeface="+mj-lt"/>
                <a:cs typeface="Arial" pitchFamily="34" charset="0"/>
              </a:rPr>
              <a:t>Bu soru, doğru cevabına ipucu vermiş ve ifadesi gereksiz yere uzatılmıştır.</a:t>
            </a:r>
          </a:p>
        </p:txBody>
      </p:sp>
    </p:spTree>
    <p:extLst>
      <p:ext uri="{BB962C8B-B14F-4D97-AF65-F5344CB8AC3E}">
        <p14:creationId xmlns:p14="http://schemas.microsoft.com/office/powerpoint/2010/main" val="22129841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63ADB9-1163-4D5E-81B5-59F4C528C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435" y="381364"/>
            <a:ext cx="10972800" cy="815793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FF0000"/>
                </a:solidFill>
              </a:rPr>
              <a:t>Doğru-Yanlış Testlerinin Etkin </a:t>
            </a:r>
            <a:r>
              <a:rPr lang="tr-TR" sz="3200" dirty="0" smtClean="0">
                <a:solidFill>
                  <a:srgbClr val="FF0000"/>
                </a:solidFill>
              </a:rPr>
              <a:t>Kullanımı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31087F-62FF-43A6-BDEB-A56E274FB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252" y="1280380"/>
            <a:ext cx="11401168" cy="4668795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7) Şans </a:t>
            </a:r>
            <a:r>
              <a:rPr lang="tr-TR" sz="24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başarısı giderilmelidir.</a:t>
            </a:r>
          </a:p>
          <a:p>
            <a:pPr>
              <a:spcBef>
                <a:spcPts val="600"/>
              </a:spcBef>
            </a:pPr>
            <a:r>
              <a:rPr lang="tr-TR" sz="2400" dirty="0">
                <a:latin typeface="+mj-lt"/>
                <a:cs typeface="Arial" pitchFamily="34" charset="0"/>
              </a:rPr>
              <a:t>Doğru yanlış testlerinde şans başarısını gidermek için genelde üç yol izlenmektedir.</a:t>
            </a:r>
          </a:p>
          <a:p>
            <a:pPr>
              <a:spcBef>
                <a:spcPts val="600"/>
              </a:spcBef>
            </a:pPr>
            <a:r>
              <a:rPr lang="tr-TR" sz="24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a) </a:t>
            </a:r>
            <a:r>
              <a:rPr lang="tr-TR" sz="2400" dirty="0">
                <a:latin typeface="+mj-lt"/>
                <a:cs typeface="Arial" pitchFamily="34" charset="0"/>
              </a:rPr>
              <a:t>«</a:t>
            </a:r>
            <a:r>
              <a:rPr lang="tr-TR" sz="2400" i="1" dirty="0">
                <a:latin typeface="+mj-lt"/>
                <a:cs typeface="Arial" pitchFamily="34" charset="0"/>
              </a:rPr>
              <a:t>Cümle yanlış ise </a:t>
            </a:r>
            <a:r>
              <a:rPr lang="tr-TR" sz="2400" i="1" dirty="0" smtClean="0">
                <a:latin typeface="+mj-lt"/>
                <a:cs typeface="Arial" pitchFamily="34" charset="0"/>
              </a:rPr>
              <a:t>cümlelerin </a:t>
            </a:r>
            <a:r>
              <a:rPr lang="tr-TR" sz="2400" i="1" dirty="0">
                <a:latin typeface="+mj-lt"/>
                <a:cs typeface="Arial" pitchFamily="34" charset="0"/>
              </a:rPr>
              <a:t>yanlış </a:t>
            </a:r>
            <a:r>
              <a:rPr lang="tr-TR" sz="2400" i="1" dirty="0" smtClean="0">
                <a:latin typeface="+mj-lt"/>
                <a:cs typeface="Arial" pitchFamily="34" charset="0"/>
              </a:rPr>
              <a:t>kısımlarının </a:t>
            </a:r>
            <a:r>
              <a:rPr lang="tr-TR" sz="2400" i="1" dirty="0">
                <a:latin typeface="+mj-lt"/>
                <a:cs typeface="Arial" pitchFamily="34" charset="0"/>
              </a:rPr>
              <a:t>altını </a:t>
            </a:r>
            <a:r>
              <a:rPr lang="tr-TR" sz="2400" i="1" dirty="0" smtClean="0">
                <a:latin typeface="+mj-lt"/>
                <a:cs typeface="Arial" pitchFamily="34" charset="0"/>
              </a:rPr>
              <a:t>çizin</a:t>
            </a:r>
            <a:r>
              <a:rPr lang="tr-TR" sz="2400" dirty="0" smtClean="0">
                <a:latin typeface="+mj-lt"/>
                <a:cs typeface="Arial" pitchFamily="34" charset="0"/>
              </a:rPr>
              <a:t>» diye </a:t>
            </a:r>
            <a:r>
              <a:rPr lang="tr-TR" sz="2400" dirty="0">
                <a:latin typeface="+mj-lt"/>
                <a:cs typeface="Arial" pitchFamily="34" charset="0"/>
              </a:rPr>
              <a:t>açıklama </a:t>
            </a:r>
            <a:r>
              <a:rPr lang="tr-TR" sz="2400" dirty="0" smtClean="0">
                <a:latin typeface="+mj-lt"/>
                <a:cs typeface="Arial" pitchFamily="34" charset="0"/>
              </a:rPr>
              <a:t>yapılması,</a:t>
            </a:r>
            <a:endParaRPr lang="tr-TR" sz="2400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tr-TR" sz="24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b) </a:t>
            </a:r>
            <a:r>
              <a:rPr lang="tr-TR" sz="2400" dirty="0">
                <a:latin typeface="+mj-lt"/>
                <a:cs typeface="Arial" pitchFamily="34" charset="0"/>
              </a:rPr>
              <a:t>«</a:t>
            </a:r>
            <a:r>
              <a:rPr lang="tr-TR" sz="2400" i="1" dirty="0">
                <a:latin typeface="+mj-lt"/>
                <a:cs typeface="Arial" pitchFamily="34" charset="0"/>
              </a:rPr>
              <a:t>Cümle yanlış ise</a:t>
            </a:r>
            <a:r>
              <a:rPr lang="tr-TR" sz="2400" dirty="0">
                <a:latin typeface="+mj-lt"/>
                <a:cs typeface="Arial" pitchFamily="34" charset="0"/>
              </a:rPr>
              <a:t> </a:t>
            </a:r>
            <a:r>
              <a:rPr lang="tr-TR" sz="2400" i="1" dirty="0" smtClean="0">
                <a:latin typeface="+mj-lt"/>
                <a:cs typeface="Arial" pitchFamily="34" charset="0"/>
              </a:rPr>
              <a:t>yanlış </a:t>
            </a:r>
            <a:r>
              <a:rPr lang="tr-TR" sz="2400" i="1" dirty="0">
                <a:latin typeface="+mj-lt"/>
                <a:cs typeface="Arial" pitchFamily="34" charset="0"/>
              </a:rPr>
              <a:t>kısmını çizip doğrusunu </a:t>
            </a:r>
            <a:r>
              <a:rPr lang="tr-TR" sz="2400" i="1" dirty="0" smtClean="0">
                <a:latin typeface="+mj-lt"/>
                <a:cs typeface="Arial" pitchFamily="34" charset="0"/>
              </a:rPr>
              <a:t>yazın</a:t>
            </a:r>
            <a:r>
              <a:rPr lang="tr-TR" sz="2400" dirty="0" smtClean="0">
                <a:latin typeface="+mj-lt"/>
                <a:cs typeface="Arial" pitchFamily="34" charset="0"/>
              </a:rPr>
              <a:t>» </a:t>
            </a:r>
            <a:r>
              <a:rPr lang="tr-TR" sz="2400" dirty="0">
                <a:latin typeface="+mj-lt"/>
                <a:cs typeface="Arial" pitchFamily="34" charset="0"/>
              </a:rPr>
              <a:t>diye bir açıklama </a:t>
            </a:r>
            <a:r>
              <a:rPr lang="tr-TR" sz="2400" dirty="0" smtClean="0">
                <a:latin typeface="+mj-lt"/>
                <a:cs typeface="Arial" pitchFamily="34" charset="0"/>
              </a:rPr>
              <a:t>yapılması,</a:t>
            </a:r>
            <a:endParaRPr lang="tr-TR" sz="2400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tr-TR" sz="24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c) </a:t>
            </a:r>
            <a:r>
              <a:rPr lang="tr-TR" sz="2400" dirty="0" smtClean="0">
                <a:latin typeface="+mj-lt"/>
                <a:cs typeface="Arial" pitchFamily="34" charset="0"/>
              </a:rPr>
              <a:t>Düzeltme </a:t>
            </a:r>
            <a:r>
              <a:rPr lang="tr-TR" sz="2400" dirty="0">
                <a:latin typeface="+mj-lt"/>
                <a:cs typeface="Arial" pitchFamily="34" charset="0"/>
              </a:rPr>
              <a:t>formülünün uygulanması</a:t>
            </a:r>
            <a:endParaRPr lang="tr-TR" sz="2400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447512"/>
              </p:ext>
            </p:extLst>
          </p:nvPr>
        </p:nvGraphicFramePr>
        <p:xfrm>
          <a:off x="575662" y="3670198"/>
          <a:ext cx="10810092" cy="2362200"/>
        </p:xfrm>
        <a:graphic>
          <a:graphicData uri="http://schemas.openxmlformats.org/drawingml/2006/table">
            <a:tbl>
              <a:tblPr firstRow="1" bandRow="1"/>
              <a:tblGrid>
                <a:gridCol w="10810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1252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9pPr>
                    </a:lstStyle>
                    <a:p>
                      <a:r>
                        <a:rPr lang="tr-TR" sz="240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Örnek D-Y test maddesi: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tr-TR" sz="24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Açıklama</a:t>
                      </a:r>
                      <a:r>
                        <a:rPr lang="tr-TR" sz="24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: Aşağıdaki cümlelerden</a:t>
                      </a:r>
                      <a:r>
                        <a:rPr lang="tr-TR" sz="2400" b="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doğru olanların başına (D), yanlış olanların başına (Y) harfi koyunuz. (Y) harfi koyduğunuz cümleyi yanlış yapan kısmın altını çiziniz ve altına doğrusunu yazınız</a:t>
                      </a:r>
                      <a:r>
                        <a:rPr lang="tr-TR" sz="240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  <a:endParaRPr lang="tr-TR" sz="2400" dirty="0" smtClean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24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(D)</a:t>
                      </a:r>
                      <a:r>
                        <a:rPr lang="tr-TR" sz="2400" b="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tr-TR" sz="2400" b="1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tr-TR" sz="2400" b="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) 1. </a:t>
                      </a:r>
                      <a:r>
                        <a:rPr lang="tr-TR" sz="2400" b="0" u="sng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Ölçmenin</a:t>
                      </a:r>
                      <a:r>
                        <a:rPr lang="tr-TR" sz="2400" b="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öğelerinden biri ölçüttür.</a:t>
                      </a:r>
                    </a:p>
                    <a:p>
                      <a:r>
                        <a:rPr kumimoji="0" lang="tr-TR" sz="2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           1. </a:t>
                      </a:r>
                      <a:r>
                        <a:rPr kumimoji="0" lang="tr-TR" sz="2400" b="0" u="non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Değerlendirmenin </a:t>
                      </a:r>
                      <a:r>
                        <a:rPr kumimoji="0" lang="tr-TR" sz="2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öğelerinden biri ölçüttür.</a:t>
                      </a:r>
                      <a:endParaRPr lang="tr-TR" sz="24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2919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4C578C-2C29-4D58-9246-C24E039E8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94"/>
            <a:ext cx="10972800" cy="741653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FF0000"/>
                </a:solidFill>
              </a:rPr>
              <a:t>Doğru-Yanlış Testlerinin Etkin Kullanımı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A085C2-F760-45F6-B254-B8CE0E1C9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42303"/>
            <a:ext cx="10972800" cy="4868562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8) </a:t>
            </a:r>
            <a:r>
              <a:rPr lang="tr-TR" sz="24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Doğru cevap </a:t>
            </a:r>
            <a:r>
              <a:rPr lang="tr-TR" sz="24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dağılımı;</a:t>
            </a:r>
            <a:endParaRPr lang="tr-TR" sz="2400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r>
              <a:rPr lang="tr-TR" sz="2400" dirty="0">
                <a:latin typeface="+mj-lt"/>
                <a:cs typeface="Arial" pitchFamily="34" charset="0"/>
              </a:rPr>
              <a:t>Doğru </a:t>
            </a:r>
            <a:r>
              <a:rPr lang="tr-TR" sz="2400" dirty="0" smtClean="0">
                <a:latin typeface="+mj-lt"/>
                <a:cs typeface="Arial" pitchFamily="34" charset="0"/>
              </a:rPr>
              <a:t>- yanlış testlerde soruların </a:t>
            </a:r>
            <a:r>
              <a:rPr lang="tr-TR" sz="2400" dirty="0">
                <a:latin typeface="+mj-lt"/>
                <a:cs typeface="Arial" pitchFamily="34" charset="0"/>
              </a:rPr>
              <a:t>düzenlenmesi:</a:t>
            </a:r>
          </a:p>
          <a:p>
            <a:r>
              <a:rPr lang="tr-TR" sz="24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a) </a:t>
            </a:r>
            <a:r>
              <a:rPr lang="tr-TR" sz="2400" dirty="0" smtClean="0">
                <a:latin typeface="+mj-lt"/>
                <a:cs typeface="Arial" pitchFamily="34" charset="0"/>
              </a:rPr>
              <a:t>Doğru ve yanlış </a:t>
            </a:r>
            <a:r>
              <a:rPr lang="tr-TR" sz="2400" dirty="0">
                <a:latin typeface="+mj-lt"/>
                <a:cs typeface="Arial" pitchFamily="34" charset="0"/>
              </a:rPr>
              <a:t>sayısının eşit </a:t>
            </a:r>
            <a:r>
              <a:rPr lang="tr-TR" sz="2400" dirty="0" smtClean="0">
                <a:latin typeface="+mj-lt"/>
                <a:cs typeface="Arial" pitchFamily="34" charset="0"/>
              </a:rPr>
              <a:t>olmasına ve</a:t>
            </a:r>
            <a:endParaRPr lang="tr-TR" sz="2400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r>
              <a:rPr lang="tr-TR" sz="24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b) </a:t>
            </a:r>
            <a:r>
              <a:rPr lang="tr-TR" sz="2400" dirty="0" smtClean="0">
                <a:latin typeface="+mj-lt"/>
                <a:cs typeface="Arial" pitchFamily="34" charset="0"/>
              </a:rPr>
              <a:t>Soruların doğru </a:t>
            </a:r>
            <a:r>
              <a:rPr lang="tr-TR" sz="2400" dirty="0">
                <a:latin typeface="+mj-lt"/>
                <a:cs typeface="Arial" pitchFamily="34" charset="0"/>
              </a:rPr>
              <a:t>cevaplarının test içinde sistemli bir şekilde </a:t>
            </a:r>
            <a:r>
              <a:rPr lang="tr-TR" sz="2400" u="sng" dirty="0" smtClean="0">
                <a:latin typeface="+mj-lt"/>
                <a:cs typeface="Arial" pitchFamily="34" charset="0"/>
              </a:rPr>
              <a:t>dizilmemesine</a:t>
            </a:r>
            <a:r>
              <a:rPr lang="tr-TR" sz="2400" dirty="0" smtClean="0">
                <a:latin typeface="+mj-lt"/>
                <a:cs typeface="Arial" pitchFamily="34" charset="0"/>
              </a:rPr>
              <a:t> </a:t>
            </a:r>
            <a:r>
              <a:rPr lang="tr-TR" sz="2400" dirty="0">
                <a:latin typeface="+mj-lt"/>
                <a:cs typeface="Arial" pitchFamily="34" charset="0"/>
              </a:rPr>
              <a:t>dikkat edilmelidir</a:t>
            </a:r>
            <a:r>
              <a:rPr lang="tr-TR" sz="2400" dirty="0" smtClean="0">
                <a:latin typeface="+mj-lt"/>
                <a:cs typeface="Arial" pitchFamily="34" charset="0"/>
              </a:rPr>
              <a:t>.</a:t>
            </a:r>
          </a:p>
          <a:p>
            <a:endParaRPr lang="tr-TR" sz="2400" dirty="0">
              <a:latin typeface="+mj-lt"/>
              <a:cs typeface="Arial" pitchFamily="34" charset="0"/>
            </a:endParaRPr>
          </a:p>
          <a:p>
            <a:r>
              <a:rPr lang="tr-TR" sz="2400" dirty="0">
                <a:latin typeface="+mj-lt"/>
                <a:cs typeface="Arial" pitchFamily="34" charset="0"/>
              </a:rPr>
              <a:t>Bazı öğrenciler cevabını bilmediği sorular için hep aynı cevabı işaretlerler. </a:t>
            </a:r>
            <a:endParaRPr lang="tr-TR" sz="2400" dirty="0" smtClean="0">
              <a:latin typeface="+mj-lt"/>
              <a:cs typeface="Arial" pitchFamily="34" charset="0"/>
            </a:endParaRPr>
          </a:p>
          <a:p>
            <a:r>
              <a:rPr lang="tr-TR" sz="2400" dirty="0" smtClean="0">
                <a:latin typeface="+mj-lt"/>
                <a:cs typeface="Arial" pitchFamily="34" charset="0"/>
              </a:rPr>
              <a:t>Bu </a:t>
            </a:r>
            <a:r>
              <a:rPr lang="tr-TR" sz="2400" dirty="0">
                <a:latin typeface="+mj-lt"/>
                <a:cs typeface="Arial" pitchFamily="34" charset="0"/>
              </a:rPr>
              <a:t>durumda </a:t>
            </a:r>
            <a:r>
              <a:rPr lang="tr-TR" sz="2400" dirty="0" smtClean="0">
                <a:latin typeface="+mj-lt"/>
                <a:cs typeface="Arial" pitchFamily="34" charset="0"/>
              </a:rPr>
              <a:t>doğru </a:t>
            </a:r>
            <a:r>
              <a:rPr lang="tr-TR" sz="2400" dirty="0">
                <a:latin typeface="+mj-lt"/>
                <a:cs typeface="Arial" pitchFamily="34" charset="0"/>
              </a:rPr>
              <a:t>ve yanlış cevap sayılarının eşit olması şans başarısını gidermede daha etkili olur.</a:t>
            </a:r>
          </a:p>
          <a:p>
            <a:endParaRPr lang="tr-TR" sz="2800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94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32490" y="308672"/>
            <a:ext cx="11640065" cy="1143000"/>
          </a:xfrm>
        </p:spPr>
        <p:txBody>
          <a:bodyPr>
            <a:noAutofit/>
          </a:bodyPr>
          <a:lstStyle/>
          <a:p>
            <a:pPr marL="274320" lvl="0" indent="-274320" algn="ctr">
              <a:spcBef>
                <a:spcPct val="20000"/>
              </a:spcBef>
            </a:pPr>
            <a:r>
              <a:rPr lang="tr-TR" sz="2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KISA CEVAPLI VE BOŞLUK DOLDURMALI </a:t>
            </a:r>
            <a:r>
              <a:rPr lang="tr-TR" sz="28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TESTLER</a:t>
            </a:r>
            <a:endParaRPr lang="tr-T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407535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Kısa cevaplı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testler, uzun cevaplı yazılı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yoklamalara 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alternatif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olan sınav türlerinden biridir.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Kısa cevaplı testlerde sorulan bir sorunun 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cevabı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yazılı yoklamalarda olduğu gibi uzun olmayıp 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kısadır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Kısa cevaplı testlerin cevabı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bir 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kelime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rakam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veya 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en çok bir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ya da birkaç cümle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ile verilebilecek türdendir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Öğrenci cevapları bulmak ve yazmak zorundadır.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Kısa cevaplı sorular, cevaplarının kısa olmasından dolayı çoktan seçmeli sorulara benzer. Bu sorular daha sonra çoktan seçmeliye dönüştürülebilir. Öğrencilerin bu sorulara verdiği yanlış cevaplar çoktan seçmeli sorularda çeldirici olarak kullanılabilir.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7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90283" y="354464"/>
            <a:ext cx="10972800" cy="1143000"/>
          </a:xfrm>
        </p:spPr>
        <p:txBody>
          <a:bodyPr>
            <a:normAutofit/>
          </a:bodyPr>
          <a:lstStyle/>
          <a:p>
            <a:pPr lvl="0"/>
            <a:r>
              <a:rPr lang="tr-TR" sz="2800" b="1" dirty="0">
                <a:solidFill>
                  <a:srgbClr val="514843"/>
                </a:solidFill>
                <a:latin typeface="Euphemia"/>
              </a:rPr>
              <a:t>Doğru-Yanlış </a:t>
            </a:r>
            <a:r>
              <a:rPr lang="tr-TR" sz="2800" b="1" dirty="0" smtClean="0">
                <a:solidFill>
                  <a:srgbClr val="514843"/>
                </a:solidFill>
                <a:latin typeface="Euphemia"/>
              </a:rPr>
              <a:t>Sınavlarda </a:t>
            </a:r>
            <a:r>
              <a:rPr lang="tr-TR" sz="2800" b="1" dirty="0">
                <a:solidFill>
                  <a:srgbClr val="514843"/>
                </a:solidFill>
                <a:latin typeface="Euphemia"/>
              </a:rPr>
              <a:t>Dikkat Edilecek </a:t>
            </a:r>
            <a:r>
              <a:rPr lang="tr-TR" sz="2800" b="1" dirty="0" smtClean="0">
                <a:solidFill>
                  <a:srgbClr val="514843"/>
                </a:solidFill>
                <a:latin typeface="Euphemia"/>
              </a:rPr>
              <a:t>Noktalar Özetle;</a:t>
            </a:r>
            <a:r>
              <a:rPr lang="tr-TR" sz="2800" dirty="0">
                <a:solidFill>
                  <a:srgbClr val="514843"/>
                </a:solidFill>
                <a:latin typeface="Euphemia"/>
              </a:rPr>
              <a:t/>
            </a:r>
            <a:br>
              <a:rPr lang="tr-TR" sz="2800" dirty="0">
                <a:solidFill>
                  <a:srgbClr val="514843"/>
                </a:solidFill>
                <a:latin typeface="Euphemia"/>
              </a:rPr>
            </a:b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506073"/>
            <a:ext cx="10972800" cy="5244353"/>
          </a:xfrm>
        </p:spPr>
        <p:txBody>
          <a:bodyPr>
            <a:noAutofit/>
          </a:bodyPr>
          <a:lstStyle/>
          <a:p>
            <a:pPr marL="457200" lvl="0" indent="-457200">
              <a:spcBef>
                <a:spcPts val="120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lang="tr-TR" sz="2400" dirty="0" smtClean="0">
                <a:latin typeface="Calibri" pitchFamily="34" charset="0"/>
                <a:cs typeface="Calibri" pitchFamily="34" charset="0"/>
              </a:rPr>
              <a:t>Bu </a:t>
            </a:r>
            <a:r>
              <a:rPr lang="tr-TR" sz="2400" dirty="0">
                <a:latin typeface="Calibri" pitchFamily="34" charset="0"/>
                <a:cs typeface="Calibri" pitchFamily="34" charset="0"/>
              </a:rPr>
              <a:t>tür testlerde </a:t>
            </a:r>
            <a:r>
              <a:rPr lang="tr-TR" sz="2400" dirty="0" smtClean="0">
                <a:latin typeface="Calibri" pitchFamily="34" charset="0"/>
                <a:cs typeface="Calibri" pitchFamily="34" charset="0"/>
              </a:rPr>
              <a:t>madde </a:t>
            </a:r>
            <a:r>
              <a:rPr lang="tr-TR" sz="2400" dirty="0">
                <a:latin typeface="Calibri" pitchFamily="34" charset="0"/>
                <a:cs typeface="Calibri" pitchFamily="34" charset="0"/>
              </a:rPr>
              <a:t>(soru) sayısı </a:t>
            </a:r>
            <a:r>
              <a:rPr lang="tr-TR" sz="2400" dirty="0" smtClean="0">
                <a:latin typeface="Calibri" pitchFamily="34" charset="0"/>
                <a:cs typeface="Calibri" pitchFamily="34" charset="0"/>
              </a:rPr>
              <a:t>en az 50 civarında olabilir.</a:t>
            </a:r>
            <a:endParaRPr lang="tr-TR" sz="2400" dirty="0">
              <a:latin typeface="Calibri" pitchFamily="34" charset="0"/>
              <a:cs typeface="Calibri" pitchFamily="34" charset="0"/>
            </a:endParaRPr>
          </a:p>
          <a:p>
            <a:pPr marL="457200" lvl="0" indent="-457200">
              <a:spcBef>
                <a:spcPts val="120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lang="tr-TR" sz="2400" dirty="0">
                <a:latin typeface="Calibri" pitchFamily="34" charset="0"/>
                <a:cs typeface="Calibri" pitchFamily="34" charset="0"/>
              </a:rPr>
              <a:t>Soruların </a:t>
            </a:r>
            <a:r>
              <a:rPr lang="tr-TR" sz="2400" dirty="0" smtClean="0">
                <a:latin typeface="Calibri" pitchFamily="34" charset="0"/>
                <a:cs typeface="Calibri" pitchFamily="34" charset="0"/>
              </a:rPr>
              <a:t>(maddelerin) % </a:t>
            </a:r>
            <a:r>
              <a:rPr lang="tr-TR" sz="2400" dirty="0">
                <a:latin typeface="Calibri" pitchFamily="34" charset="0"/>
                <a:cs typeface="Calibri" pitchFamily="34" charset="0"/>
              </a:rPr>
              <a:t>50'si doğru, % 50'si yanlış olarak hazırlanmalıdır.</a:t>
            </a:r>
          </a:p>
          <a:p>
            <a:pPr marL="457200" lvl="0" indent="-457200">
              <a:spcBef>
                <a:spcPts val="120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lang="tr-TR" sz="2400" dirty="0">
                <a:latin typeface="Calibri" pitchFamily="34" charset="0"/>
                <a:cs typeface="Calibri" pitchFamily="34" charset="0"/>
              </a:rPr>
              <a:t>Doğru ve </a:t>
            </a:r>
            <a:r>
              <a:rPr lang="tr-TR" sz="2400" dirty="0" smtClean="0">
                <a:latin typeface="Calibri" pitchFamily="34" charset="0"/>
                <a:cs typeface="Calibri" pitchFamily="34" charset="0"/>
              </a:rPr>
              <a:t>yanlış </a:t>
            </a:r>
            <a:r>
              <a:rPr lang="tr-TR" sz="2400" dirty="0">
                <a:latin typeface="Calibri" pitchFamily="34" charset="0"/>
                <a:cs typeface="Calibri" pitchFamily="34" charset="0"/>
              </a:rPr>
              <a:t>cümleler belli bir </a:t>
            </a:r>
            <a:r>
              <a:rPr lang="tr-TR" sz="2400" dirty="0" smtClean="0">
                <a:latin typeface="Calibri" pitchFamily="34" charset="0"/>
                <a:cs typeface="Calibri" pitchFamily="34" charset="0"/>
              </a:rPr>
              <a:t>sistemle dizilmemelidir</a:t>
            </a:r>
            <a:r>
              <a:rPr lang="tr-TR" sz="2400" dirty="0">
                <a:latin typeface="Calibri" pitchFamily="34" charset="0"/>
                <a:cs typeface="Calibri" pitchFamily="34" charset="0"/>
              </a:rPr>
              <a:t>. </a:t>
            </a:r>
            <a:endParaRPr lang="tr-TR" sz="2400" dirty="0" smtClean="0">
              <a:latin typeface="Calibri" pitchFamily="34" charset="0"/>
              <a:cs typeface="Calibri" pitchFamily="34" charset="0"/>
            </a:endParaRPr>
          </a:p>
          <a:p>
            <a:pPr marL="0" lvl="0" indent="0">
              <a:spcBef>
                <a:spcPts val="1200"/>
              </a:spcBef>
              <a:spcAft>
                <a:spcPts val="600"/>
              </a:spcAft>
              <a:buClrTx/>
              <a:buSzTx/>
              <a:buNone/>
            </a:pPr>
            <a:r>
              <a:rPr lang="tr-TR" sz="2400" i="1" dirty="0" smtClean="0">
                <a:latin typeface="Calibri" pitchFamily="34" charset="0"/>
                <a:cs typeface="Calibri" pitchFamily="34" charset="0"/>
              </a:rPr>
              <a:t>	Örneğin</a:t>
            </a:r>
            <a:r>
              <a:rPr lang="tr-TR" sz="2400" i="1" dirty="0">
                <a:latin typeface="Calibri" pitchFamily="34" charset="0"/>
                <a:cs typeface="Calibri" pitchFamily="34" charset="0"/>
              </a:rPr>
              <a:t>;</a:t>
            </a:r>
            <a:r>
              <a:rPr lang="tr-TR" sz="2400" dirty="0">
                <a:latin typeface="Calibri" pitchFamily="34" charset="0"/>
                <a:cs typeface="Calibri" pitchFamily="34" charset="0"/>
              </a:rPr>
              <a:t> 2 doğru 3 </a:t>
            </a:r>
            <a:r>
              <a:rPr lang="tr-TR" sz="2400" dirty="0" smtClean="0">
                <a:latin typeface="Calibri" pitchFamily="34" charset="0"/>
                <a:cs typeface="Calibri" pitchFamily="34" charset="0"/>
              </a:rPr>
              <a:t>yanlış ya da 3 </a:t>
            </a:r>
            <a:r>
              <a:rPr lang="tr-TR" sz="2400" dirty="0">
                <a:latin typeface="Calibri" pitchFamily="34" charset="0"/>
                <a:cs typeface="Calibri" pitchFamily="34" charset="0"/>
              </a:rPr>
              <a:t>doğru 2 yanlış gibi </a:t>
            </a:r>
            <a:r>
              <a:rPr lang="tr-TR" sz="2400" dirty="0" smtClean="0">
                <a:latin typeface="Calibri" pitchFamily="34" charset="0"/>
                <a:cs typeface="Calibri" pitchFamily="34" charset="0"/>
              </a:rPr>
              <a:t>olmamalıdır</a:t>
            </a:r>
            <a:r>
              <a:rPr lang="tr-TR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lvl="0" indent="0">
              <a:spcBef>
                <a:spcPts val="1200"/>
              </a:spcBef>
              <a:spcAft>
                <a:spcPts val="600"/>
              </a:spcAft>
              <a:buClrTx/>
              <a:buSzTx/>
              <a:buNone/>
            </a:pPr>
            <a:r>
              <a:rPr lang="tr-TR" sz="2400" dirty="0" smtClean="0">
                <a:latin typeface="Calibri" pitchFamily="34" charset="0"/>
                <a:cs typeface="Calibri" pitchFamily="34" charset="0"/>
              </a:rPr>
              <a:t>4. Sorular </a:t>
            </a:r>
            <a:r>
              <a:rPr lang="tr-TR" sz="2400" dirty="0">
                <a:latin typeface="Calibri" pitchFamily="34" charset="0"/>
                <a:cs typeface="Calibri" pitchFamily="34" charset="0"/>
              </a:rPr>
              <a:t>dilbilgisi yönünden doğru olmalıdır.</a:t>
            </a:r>
          </a:p>
          <a:p>
            <a:pPr marL="0" lvl="0" indent="0">
              <a:spcBef>
                <a:spcPts val="1200"/>
              </a:spcBef>
              <a:spcAft>
                <a:spcPts val="600"/>
              </a:spcAft>
              <a:buClrTx/>
              <a:buSzTx/>
              <a:buNone/>
            </a:pPr>
            <a:r>
              <a:rPr lang="tr-TR" sz="2400" dirty="0" smtClean="0">
                <a:latin typeface="Calibri" pitchFamily="34" charset="0"/>
                <a:cs typeface="Calibri" pitchFamily="34" charset="0"/>
              </a:rPr>
              <a:t>5. Sınavın başında bir </a:t>
            </a:r>
            <a:r>
              <a:rPr lang="tr-TR" sz="2400" dirty="0">
                <a:latin typeface="Calibri" pitchFamily="34" charset="0"/>
                <a:cs typeface="Calibri" pitchFamily="34" charset="0"/>
              </a:rPr>
              <a:t>(1) yanlışın bir (1) doğruyu </a:t>
            </a:r>
            <a:r>
              <a:rPr lang="tr-TR" sz="2400" dirty="0" smtClean="0">
                <a:latin typeface="Calibri" pitchFamily="34" charset="0"/>
                <a:cs typeface="Calibri" pitchFamily="34" charset="0"/>
              </a:rPr>
              <a:t>götüreceği açıklanmalıdır.</a:t>
            </a:r>
            <a:endParaRPr lang="tr-TR" sz="2400" dirty="0"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lnSpc>
                <a:spcPct val="130000"/>
              </a:lnSpc>
              <a:spcBef>
                <a:spcPts val="0"/>
              </a:spcBef>
              <a:buClrTx/>
              <a:buSzTx/>
              <a:buFontTx/>
              <a:buAutoNum type="arabicPeriod"/>
            </a:pPr>
            <a:endParaRPr lang="tr-TR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4952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90283" y="354464"/>
            <a:ext cx="10972800" cy="1143000"/>
          </a:xfrm>
        </p:spPr>
        <p:txBody>
          <a:bodyPr>
            <a:normAutofit/>
          </a:bodyPr>
          <a:lstStyle/>
          <a:p>
            <a:pPr lvl="0"/>
            <a:r>
              <a:rPr lang="tr-TR" sz="2800" b="1" dirty="0">
                <a:solidFill>
                  <a:srgbClr val="514843"/>
                </a:solidFill>
                <a:latin typeface="Euphemia"/>
              </a:rPr>
              <a:t>Doğru-Yanlış </a:t>
            </a:r>
            <a:r>
              <a:rPr lang="tr-TR" sz="2800" b="1" dirty="0" smtClean="0">
                <a:solidFill>
                  <a:srgbClr val="514843"/>
                </a:solidFill>
                <a:latin typeface="Euphemia"/>
              </a:rPr>
              <a:t>Sınavlarda </a:t>
            </a:r>
            <a:r>
              <a:rPr lang="tr-TR" sz="2800" b="1" dirty="0">
                <a:solidFill>
                  <a:srgbClr val="514843"/>
                </a:solidFill>
                <a:latin typeface="Euphemia"/>
              </a:rPr>
              <a:t>Dikkat Edilecek </a:t>
            </a:r>
            <a:r>
              <a:rPr lang="tr-TR" sz="2800" b="1" dirty="0" smtClean="0">
                <a:solidFill>
                  <a:srgbClr val="514843"/>
                </a:solidFill>
                <a:latin typeface="Euphemia"/>
              </a:rPr>
              <a:t>Noktalar Özetle;</a:t>
            </a:r>
            <a:r>
              <a:rPr lang="tr-TR" sz="2800" dirty="0">
                <a:solidFill>
                  <a:srgbClr val="514843"/>
                </a:solidFill>
                <a:latin typeface="Euphemia"/>
              </a:rPr>
              <a:t/>
            </a:r>
            <a:br>
              <a:rPr lang="tr-TR" sz="2800" dirty="0">
                <a:solidFill>
                  <a:srgbClr val="514843"/>
                </a:solidFill>
                <a:latin typeface="Euphemia"/>
              </a:rPr>
            </a:b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506073"/>
            <a:ext cx="10972800" cy="5244353"/>
          </a:xfrm>
        </p:spPr>
        <p:txBody>
          <a:bodyPr>
            <a:noAutofit/>
          </a:bodyPr>
          <a:lstStyle/>
          <a:p>
            <a:pPr marL="457200" lvl="0" indent="-457200">
              <a:spcBef>
                <a:spcPts val="1200"/>
              </a:spcBef>
              <a:spcAft>
                <a:spcPts val="600"/>
              </a:spcAft>
              <a:buClrTx/>
              <a:buSzTx/>
              <a:buFont typeface="+mj-lt"/>
              <a:buAutoNum type="arabicPeriod" startAt="6"/>
            </a:pPr>
            <a:r>
              <a:rPr lang="tr-TR" sz="2400" dirty="0" smtClean="0">
                <a:latin typeface="Calibri" pitchFamily="34" charset="0"/>
                <a:cs typeface="Calibri" pitchFamily="34" charset="0"/>
              </a:rPr>
              <a:t>Sorular </a:t>
            </a:r>
            <a:r>
              <a:rPr lang="tr-TR" sz="2400" dirty="0">
                <a:latin typeface="Calibri" pitchFamily="34" charset="0"/>
                <a:cs typeface="Calibri" pitchFamily="34" charset="0"/>
              </a:rPr>
              <a:t>ayrıntılı bilgi yerine kesin bilgi içermelidir.</a:t>
            </a:r>
          </a:p>
          <a:p>
            <a:pPr marL="457200" lvl="0" indent="-457200">
              <a:spcBef>
                <a:spcPts val="1200"/>
              </a:spcBef>
              <a:spcAft>
                <a:spcPts val="600"/>
              </a:spcAft>
              <a:buClrTx/>
              <a:buSzTx/>
              <a:buFont typeface="+mj-lt"/>
              <a:buAutoNum type="arabicPeriod" startAt="6"/>
            </a:pPr>
            <a:r>
              <a:rPr lang="tr-TR" sz="2400" dirty="0">
                <a:latin typeface="Calibri" pitchFamily="34" charset="0"/>
                <a:cs typeface="Calibri" pitchFamily="34" charset="0"/>
              </a:rPr>
              <a:t>Sorular kısa olmalıdır.</a:t>
            </a:r>
          </a:p>
          <a:p>
            <a:pPr marL="457200" lvl="0" indent="-457200">
              <a:spcBef>
                <a:spcPts val="1200"/>
              </a:spcBef>
              <a:spcAft>
                <a:spcPts val="600"/>
              </a:spcAft>
              <a:buClrTx/>
              <a:buSzTx/>
              <a:buFont typeface="+mj-lt"/>
              <a:buAutoNum type="arabicPeriod" startAt="6"/>
            </a:pPr>
            <a:r>
              <a:rPr lang="tr-TR" sz="2400" dirty="0">
                <a:latin typeface="Calibri" pitchFamily="34" charset="0"/>
                <a:cs typeface="Calibri" pitchFamily="34" charset="0"/>
              </a:rPr>
              <a:t>Sorularda olumsuz ifade kullanılmamasına özen gösterilmelidir.</a:t>
            </a:r>
          </a:p>
          <a:p>
            <a:pPr marL="457200" lvl="0" indent="-457200">
              <a:spcBef>
                <a:spcPts val="1200"/>
              </a:spcBef>
              <a:spcAft>
                <a:spcPts val="600"/>
              </a:spcAft>
              <a:buClrTx/>
              <a:buSzTx/>
              <a:buFont typeface="+mj-lt"/>
              <a:buAutoNum type="arabicPeriod" startAt="6"/>
            </a:pPr>
            <a:r>
              <a:rPr lang="tr-TR" sz="2400" dirty="0">
                <a:latin typeface="Calibri" pitchFamily="34" charset="0"/>
                <a:cs typeface="Calibri" pitchFamily="34" charset="0"/>
              </a:rPr>
              <a:t>Sorular birbirinin cevabını verir nitelikte olmamalıdır.</a:t>
            </a:r>
          </a:p>
          <a:p>
            <a:pPr marL="457200" lvl="0" indent="-457200">
              <a:spcBef>
                <a:spcPts val="1200"/>
              </a:spcBef>
              <a:spcAft>
                <a:spcPts val="600"/>
              </a:spcAft>
              <a:buClrTx/>
              <a:buSzTx/>
              <a:buFont typeface="+mj-lt"/>
              <a:buAutoNum type="arabicPeriod" startAt="6"/>
            </a:pPr>
            <a:r>
              <a:rPr lang="tr-TR" sz="2400" dirty="0">
                <a:latin typeface="Calibri" pitchFamily="34" charset="0"/>
                <a:cs typeface="Calibri" pitchFamily="34" charset="0"/>
              </a:rPr>
              <a:t>Testin başına mutlaka bir açıklama ve örnek konulmalıdır.</a:t>
            </a:r>
          </a:p>
          <a:p>
            <a:pPr marL="457200" lvl="0" indent="-457200">
              <a:spcBef>
                <a:spcPts val="1200"/>
              </a:spcBef>
              <a:spcAft>
                <a:spcPts val="600"/>
              </a:spcAft>
              <a:buClrTx/>
              <a:buSzTx/>
              <a:buFont typeface="+mj-lt"/>
              <a:buAutoNum type="arabicPeriod" startAt="6"/>
            </a:pPr>
            <a:r>
              <a:rPr lang="tr-TR" sz="2400" dirty="0">
                <a:latin typeface="Calibri" pitchFamily="34" charset="0"/>
                <a:cs typeface="Calibri" pitchFamily="34" charset="0"/>
              </a:rPr>
              <a:t>Öğrencilerden cevabından emin oldukları soruları cevaplamaları istenmelidir</a:t>
            </a:r>
            <a:r>
              <a:rPr lang="tr-TR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lvl="0" indent="-457200">
              <a:spcBef>
                <a:spcPts val="1200"/>
              </a:spcBef>
              <a:spcAft>
                <a:spcPts val="600"/>
              </a:spcAft>
              <a:buClrTx/>
              <a:buSzTx/>
              <a:buFont typeface="+mj-lt"/>
              <a:buAutoNum type="arabicPeriod" startAt="6"/>
            </a:pPr>
            <a:r>
              <a:rPr lang="tr-TR" sz="2400" dirty="0" smtClean="0">
                <a:latin typeface="Calibri" pitchFamily="34" charset="0"/>
                <a:cs typeface="Calibri" pitchFamily="34" charset="0"/>
              </a:rPr>
              <a:t>Maddelerin uzunlukları birbirine yakın olmalıdır.</a:t>
            </a:r>
            <a:endParaRPr lang="tr-TR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095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35360" y="620688"/>
            <a:ext cx="11521280" cy="1080120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Doğru-Yanlış Testlerin</a:t>
            </a:r>
            <a:endParaRPr lang="tr-TR" dirty="0"/>
          </a:p>
        </p:txBody>
      </p:sp>
      <p:sp>
        <p:nvSpPr>
          <p:cNvPr id="5" name="Aşağı Ok 4"/>
          <p:cNvSpPr/>
          <p:nvPr/>
        </p:nvSpPr>
        <p:spPr>
          <a:xfrm>
            <a:off x="1871532" y="2276872"/>
            <a:ext cx="1536171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Aşağı Ok 5"/>
          <p:cNvSpPr/>
          <p:nvPr/>
        </p:nvSpPr>
        <p:spPr>
          <a:xfrm>
            <a:off x="8592277" y="2132856"/>
            <a:ext cx="1440160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75388" y="4075633"/>
            <a:ext cx="412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u="sng" dirty="0" smtClean="0">
                <a:solidFill>
                  <a:prstClr val="black"/>
                </a:solidFill>
              </a:rPr>
              <a:t>AVANTAJLARI</a:t>
            </a:r>
            <a:endParaRPr lang="tr-TR" sz="3600" u="sng" dirty="0">
              <a:solidFill>
                <a:prstClr val="black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509553" y="407563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u="sng" dirty="0" smtClean="0">
                <a:solidFill>
                  <a:prstClr val="black"/>
                </a:solidFill>
              </a:rPr>
              <a:t>DEZAVANTAJLARI</a:t>
            </a:r>
            <a:endParaRPr lang="tr-TR" sz="3600" u="sng" dirty="0">
              <a:solidFill>
                <a:prstClr val="black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15413" y="5013177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prstClr val="black"/>
                </a:solidFill>
              </a:rPr>
              <a:t>………………………………………………………………………………………………………………………………..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6648061" y="501317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prstClr val="black"/>
                </a:solidFill>
              </a:rPr>
              <a:t>………………………………………………………………………………………………………………………………..</a:t>
            </a:r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210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kern="0" dirty="0" smtClean="0">
                <a:solidFill>
                  <a:srgbClr val="514843"/>
                </a:solidFill>
                <a:latin typeface="Arial" pitchFamily="34" charset="0"/>
                <a:ea typeface="+mn-ea"/>
                <a:cs typeface="Arial" pitchFamily="34" charset="0"/>
              </a:rPr>
              <a:t>DOĞRU-YANLIŞ </a:t>
            </a:r>
            <a:r>
              <a:rPr lang="tr-TR" sz="2800" b="1" cap="small" dirty="0" smtClean="0">
                <a:solidFill>
                  <a:srgbClr val="514843"/>
                </a:solidFill>
                <a:latin typeface="Arial" pitchFamily="34" charset="0"/>
                <a:cs typeface="Arial" pitchFamily="34" charset="0"/>
              </a:rPr>
              <a:t>SINAVLARIN ÜSTÜN YÖNLERİ</a:t>
            </a:r>
            <a:r>
              <a:rPr lang="tr-TR" sz="2800" cap="small" dirty="0" smtClean="0">
                <a:solidFill>
                  <a:srgbClr val="51484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2800" cap="small" dirty="0" smtClean="0">
                <a:solidFill>
                  <a:srgbClr val="514843"/>
                </a:solidFill>
                <a:latin typeface="Arial" pitchFamily="34" charset="0"/>
                <a:cs typeface="Arial" pitchFamily="34" charset="0"/>
              </a:rPr>
            </a:b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89011" y="1847088"/>
            <a:ext cx="1094590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marR="0" lvl="0" indent="-342900" defTabSz="91440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Testin</a:t>
            </a:r>
            <a:r>
              <a:rPr kumimoji="0" lang="tr-T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h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azırlanması </a:t>
            </a: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ve planlanması kolaydır.</a:t>
            </a:r>
          </a:p>
          <a:p>
            <a:pPr marL="342900" marR="0" lvl="0" indent="-342900" defTabSz="91440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Puanlama işlemi kolay </a:t>
            </a: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ve objektiftir.</a:t>
            </a:r>
          </a:p>
          <a:p>
            <a:pPr marL="342900" marR="0" lvl="0" indent="-342900" defTabSz="91440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Öğrencinin 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cevaplaması (bir harf veya işaretlemesi ile) </a:t>
            </a: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kolaydır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defRPr/>
            </a:pPr>
            <a:r>
              <a:rPr lang="tr-TR" dirty="0" smtClean="0">
                <a:latin typeface="+mj-lt"/>
              </a:rPr>
              <a:t>Sınav süresi </a:t>
            </a:r>
            <a:r>
              <a:rPr lang="tr-TR" dirty="0">
                <a:latin typeface="+mj-lt"/>
              </a:rPr>
              <a:t>içinde, </a:t>
            </a:r>
            <a:r>
              <a:rPr lang="tr-TR" dirty="0" smtClean="0">
                <a:latin typeface="+mj-lt"/>
              </a:rPr>
              <a:t>çok </a:t>
            </a:r>
            <a:r>
              <a:rPr lang="tr-TR" dirty="0">
                <a:latin typeface="+mj-lt"/>
              </a:rPr>
              <a:t>sayıda soru sorulabilmektedir. </a:t>
            </a:r>
            <a:endParaRPr lang="tr-TR" dirty="0" smtClean="0">
              <a:latin typeface="+mj-lt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defRPr/>
            </a:pP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Soruların cevapları cevap kağıdına işaretlenerek optik okuyucuda okutulabilir.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tr-TR" sz="2400" dirty="0">
                <a:latin typeface="+mj-lt"/>
              </a:rPr>
              <a:t>Yönerge: Aşağıdaki maddeler, doğru ya da yanlış olabilen cümlelerden ibarettir. Eğer cümle doğruysa cevap kâğıdındaki A seçeneğini; yanlışsa B seçeneğini </a:t>
            </a:r>
            <a:r>
              <a:rPr lang="tr-TR" sz="2400" dirty="0" smtClean="0">
                <a:latin typeface="+mj-lt"/>
              </a:rPr>
              <a:t>karalayınız</a:t>
            </a:r>
            <a:endParaRPr kumimoji="0" lang="tr-TR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68990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53988" y="622537"/>
            <a:ext cx="10883152" cy="705363"/>
          </a:xfrm>
        </p:spPr>
        <p:txBody>
          <a:bodyPr>
            <a:normAutofit fontScale="90000"/>
          </a:bodyPr>
          <a:lstStyle/>
          <a:p>
            <a:r>
              <a:rPr lang="tr-TR" sz="2800" b="1" kern="0" dirty="0" smtClean="0">
                <a:solidFill>
                  <a:srgbClr val="514843"/>
                </a:solidFill>
                <a:latin typeface="Arial" pitchFamily="34" charset="0"/>
                <a:ea typeface="+mn-ea"/>
                <a:cs typeface="Arial" pitchFamily="34" charset="0"/>
              </a:rPr>
              <a:t>DOĞRU-YANLIŞ </a:t>
            </a:r>
            <a:r>
              <a:rPr lang="tr-TR" sz="2800" b="1" cap="small" dirty="0" smtClean="0">
                <a:solidFill>
                  <a:srgbClr val="514843"/>
                </a:solidFill>
                <a:latin typeface="Arial" pitchFamily="34" charset="0"/>
                <a:cs typeface="Arial" pitchFamily="34" charset="0"/>
              </a:rPr>
              <a:t>SINAVLARIN SINIRLI YÖNLERİ</a:t>
            </a:r>
            <a:r>
              <a:rPr lang="tr-TR" sz="2800" cap="small" dirty="0" smtClean="0">
                <a:solidFill>
                  <a:srgbClr val="51484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2800" cap="small" dirty="0" smtClean="0">
                <a:solidFill>
                  <a:srgbClr val="514843"/>
                </a:solidFill>
                <a:latin typeface="Arial" pitchFamily="34" charset="0"/>
                <a:cs typeface="Arial" pitchFamily="34" charset="0"/>
              </a:rPr>
            </a:b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294968" y="1182664"/>
            <a:ext cx="11724968" cy="585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Üst </a:t>
            </a: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düzey bilgiler yoklanamaz.</a:t>
            </a:r>
          </a:p>
          <a:p>
            <a:pPr marL="342900" marR="0" lvl="0" indent="-34290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Daha çok bilgi </a:t>
            </a: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 kavrama basamağındaki bilgileri ölçer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tr-TR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Üst düzeylerdeki davranışların ölçen doğru-yanlış maddeleri (soruları) hazırlamak zordur. </a:t>
            </a:r>
            <a:endParaRPr kumimoji="0" lang="tr-TR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 az 50 sorudan oluştuğu için hazırlanması fazla zaman alır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ClrTx/>
              <a:buSzTx/>
              <a:buFontTx/>
              <a:buAutoNum type="arabicPeriod"/>
              <a:defRPr/>
            </a:pPr>
            <a:r>
              <a:rPr lang="tr-TR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Şans başarısı yüksektir.</a:t>
            </a:r>
            <a:r>
              <a:rPr lang="tr-TR" sz="2400" kern="0" dirty="0">
                <a:latin typeface="Arial" panose="020B0604020202020204" pitchFamily="34" charset="0"/>
                <a:cs typeface="Arial" panose="020B0604020202020204" pitchFamily="34" charset="0"/>
              </a:rPr>
              <a:t> Öğrencilerin doğru cevabı bulma ihtimali yüksektir. </a:t>
            </a:r>
            <a:r>
              <a:rPr lang="tr-TR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Bu nedenle öğretmenler tarafından çok kullanılmamaktadır. Ayrıca doğru-yanlış soruların alternatifi olan çoktan seçmeli soruların gelişmesi bu soruların kullanılmasını azaltmıştır.</a:t>
            </a:r>
          </a:p>
          <a:p>
            <a:pPr marL="342900" marR="0" lvl="0" indent="-34290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Yanlış olan bir maddenin yanlış olduğunu</a:t>
            </a:r>
            <a:r>
              <a:rPr kumimoji="0" lang="tr-T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bildiği halde sorunun doğru cevabını bilmeyebilir.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tr-TR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63526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17638" y="1007430"/>
            <a:ext cx="89965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Yönerge: Aşağıdaki cümlelerden doğru olanların başına D, yanlış olanların başına Y harfi koyunuz.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638" y="2256503"/>
            <a:ext cx="9449708" cy="255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6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2" y="188640"/>
            <a:ext cx="11393265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31" y="123400"/>
            <a:ext cx="11477896" cy="647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293470"/>
              </p:ext>
            </p:extLst>
          </p:nvPr>
        </p:nvGraphicFramePr>
        <p:xfrm>
          <a:off x="1116106" y="1308848"/>
          <a:ext cx="10260105" cy="456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7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3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757">
                <a:tc>
                  <a:txBody>
                    <a:bodyPr/>
                    <a:lstStyle/>
                    <a:p>
                      <a:pPr algn="ctr"/>
                      <a:r>
                        <a:rPr lang="tr-TR" sz="2000" u="sng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ÖLÇÜTLER</a:t>
                      </a:r>
                      <a:endParaRPr lang="tr-TR" sz="2000" u="sng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u="sng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KISA CEVAPLI </a:t>
                      </a:r>
                      <a:r>
                        <a:rPr lang="tr-TR" sz="2000" u="sng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Testler </a:t>
                      </a:r>
                      <a:endParaRPr lang="tr-TR" sz="2000" b="0" u="sng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DOĞRU-YANLIŞ </a:t>
                      </a:r>
                      <a:r>
                        <a:rPr kumimoji="0" lang="tr-TR" sz="20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Testler</a:t>
                      </a:r>
                      <a:endParaRPr lang="tr-TR" sz="2000" b="0" u="sng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757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-Hazırlanması </a:t>
                      </a:r>
                      <a:endParaRPr lang="tr-TR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  <a:endParaRPr lang="tr-TR" sz="20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…………………………………</a:t>
                      </a:r>
                      <a:endParaRPr lang="tr-TR" sz="20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174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-Cevaplanması </a:t>
                      </a:r>
                      <a:endParaRPr lang="tr-TR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……………………………</a:t>
                      </a:r>
                      <a:endParaRPr lang="tr-TR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…………………………………</a:t>
                      </a:r>
                      <a:endParaRPr lang="tr-TR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053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-Puanlanması </a:t>
                      </a:r>
                      <a:endParaRPr lang="tr-TR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……………………………</a:t>
                      </a:r>
                      <a:endParaRPr lang="tr-TR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…………………………………</a:t>
                      </a:r>
                      <a:endParaRPr lang="tr-TR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305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-Puanlama Güvenirliği</a:t>
                      </a:r>
                      <a:endParaRPr lang="tr-TR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……………………………</a:t>
                      </a:r>
                      <a:endParaRPr lang="tr-TR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…………………………………</a:t>
                      </a:r>
                      <a:endParaRPr lang="tr-TR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542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-Kapsam Geçerliği </a:t>
                      </a:r>
                      <a:endParaRPr lang="tr-TR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……………………………</a:t>
                      </a:r>
                      <a:endParaRPr lang="tr-TR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…………………………………</a:t>
                      </a:r>
                      <a:endParaRPr lang="tr-TR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1181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-Üst Düzeyde Bilişsel Davranışların Ölçülmesi</a:t>
                      </a:r>
                      <a:endParaRPr lang="tr-TR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……………………………</a:t>
                      </a:r>
                      <a:endParaRPr lang="tr-TR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…………………………………</a:t>
                      </a:r>
                      <a:endParaRPr lang="tr-TR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1181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-Şans Başarısı</a:t>
                      </a:r>
                      <a:endParaRPr lang="tr-TR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……………………………</a:t>
                      </a:r>
                      <a:endParaRPr lang="tr-TR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…………………………………</a:t>
                      </a:r>
                      <a:endParaRPr lang="tr-TR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Dikdörtgen 2"/>
          <p:cNvSpPr/>
          <p:nvPr/>
        </p:nvSpPr>
        <p:spPr>
          <a:xfrm>
            <a:off x="899652" y="571500"/>
            <a:ext cx="10476559" cy="533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Bazı Ölçütler Açısından KISA CEVAPLI </a:t>
            </a:r>
            <a:r>
              <a:rPr lang="tr-TR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Testler ile </a:t>
            </a:r>
            <a:r>
              <a:rPr lang="tr-TR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DOĞRU-YANLIŞ </a:t>
            </a:r>
            <a:r>
              <a:rPr lang="tr-TR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Testlerin</a:t>
            </a:r>
            <a:r>
              <a:rPr lang="tr-TR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Karşılaştırılması</a:t>
            </a:r>
            <a:endParaRPr lang="tr-TR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83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4" descr="C:\Users\TR\Downloads\058_Floral_Design_Free_Vector_Graphi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etin kutusu 1"/>
          <p:cNvSpPr txBox="1"/>
          <p:nvPr/>
        </p:nvSpPr>
        <p:spPr>
          <a:xfrm>
            <a:off x="3684493" y="2924037"/>
            <a:ext cx="5889419" cy="784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4500" b="1" spc="50" dirty="0" smtClean="0">
                <a:ln w="11430"/>
                <a:gradFill>
                  <a:gsLst>
                    <a:gs pos="25000">
                      <a:srgbClr val="7598D9">
                        <a:satMod val="155000"/>
                      </a:srgbClr>
                    </a:gs>
                    <a:gs pos="100000">
                      <a:srgbClr val="7598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  <a:t>TEŞEKKÜRLER</a:t>
            </a:r>
            <a:endParaRPr lang="tr-TR" sz="4500" b="1" spc="50" dirty="0">
              <a:ln w="11430"/>
              <a:gradFill>
                <a:gsLst>
                  <a:gs pos="25000">
                    <a:srgbClr val="7598D9">
                      <a:satMod val="155000"/>
                    </a:srgbClr>
                  </a:gs>
                  <a:gs pos="100000">
                    <a:srgbClr val="7598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779177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5471" y="1572410"/>
            <a:ext cx="10972800" cy="4389120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Kısa cevaplı bir test maddesi; </a:t>
            </a:r>
            <a:endParaRPr lang="tr-T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Direkt </a:t>
            </a:r>
            <a:r>
              <a:rPr lang="tr-T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soru cümlesi olarak sorulabileceği </a:t>
            </a:r>
            <a:r>
              <a:rPr lang="tr-T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gibi, 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Eksik </a:t>
            </a:r>
            <a:r>
              <a:rPr lang="tr-T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cümle (doldurmalı soru) yapısında da sorulabilir</a:t>
            </a:r>
            <a:endParaRPr lang="tr-TR" sz="2400" dirty="0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389966" y="704088"/>
            <a:ext cx="11658599" cy="721300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KISA CEVAPLI VE BOŞLUK DOLDURMALI TESTLER</a:t>
            </a:r>
            <a:endParaRPr lang="tr-TR" sz="2800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318469"/>
              </p:ext>
            </p:extLst>
          </p:nvPr>
        </p:nvGraphicFramePr>
        <p:xfrm>
          <a:off x="632013" y="3239217"/>
          <a:ext cx="9520519" cy="3205827"/>
        </p:xfrm>
        <a:graphic>
          <a:graphicData uri="http://schemas.openxmlformats.org/drawingml/2006/table">
            <a:tbl>
              <a:tblPr firstRow="1" bandRow="1"/>
              <a:tblGrid>
                <a:gridCol w="9520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0004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Euphemia"/>
                        </a:defRPr>
                      </a:lvl9pPr>
                    </a:lstStyle>
                    <a:p>
                      <a:r>
                        <a:rPr lang="tr-TR" sz="2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tr-TR" sz="240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Örnek: </a:t>
                      </a:r>
                      <a:r>
                        <a:rPr lang="tr-TR" sz="2400" b="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Kısa cevaplı bir test maddesi;</a:t>
                      </a:r>
                      <a:endParaRPr lang="tr-TR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85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Euphem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Euphem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Euphem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Euphem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Euphem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Euphem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Euphem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Euphem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Euphemia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</a:pPr>
                      <a:r>
                        <a:rPr lang="tr-TR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a) </a:t>
                      </a:r>
                      <a:r>
                        <a:rPr lang="tr-TR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Direkt</a:t>
                      </a:r>
                      <a:r>
                        <a:rPr lang="tr-TR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soru </a:t>
                      </a:r>
                      <a:r>
                        <a:rPr lang="tr-TR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cümlesi olarak sorulabilir: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tr-TR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1. Nitelikleri niceleştirme işine ne denir? …………………..</a:t>
                      </a:r>
                      <a:endParaRPr lang="tr-TR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484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897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Euphem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Euphem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Euphem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Euphem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Euphem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Euphem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Euphem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Euphem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Euphemia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</a:pPr>
                      <a:endParaRPr lang="tr-TR" sz="2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tr-TR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b)</a:t>
                      </a:r>
                      <a:r>
                        <a:rPr lang="tr-TR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Eksik ya da doldurmalı cümle </a:t>
                      </a:r>
                      <a:r>
                        <a:rPr lang="tr-TR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yapısında da sorulabilir: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tr-TR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2. Nitelikleri niceleştirme işine …………… denir.</a:t>
                      </a:r>
                      <a:endParaRPr lang="tr-TR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484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824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1" y="704088"/>
            <a:ext cx="11240531" cy="679869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KISA CEVAPLI VE BOŞLUK DOLDURMALI TESTLER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8349" y="1581671"/>
            <a:ext cx="11602995" cy="4742935"/>
          </a:xfrm>
        </p:spPr>
        <p:txBody>
          <a:bodyPr>
            <a:normAutofit/>
          </a:bodyPr>
          <a:lstStyle/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Kısa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cevaplı test soruları genelde 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bilgi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kısmen de 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kavrama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düzeyindeki davranışları ölçmede uygundur.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Ancak soru yazmada deneyimli ve bilgili öğretmenler daha üst düzeylerde de kısa cevaplı soru hazırlayabilir.</a:t>
            </a: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Kısa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cevaplı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testlerin bilgi hatırlama düzeyine yatkın olması bu soruların en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önemli 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sınırlılığıdır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.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Çünkü çoğunlukla bilgi düzeyde sorularla ölçme ve değerlendirme yapılması öğrenmelerin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hatırlama düzeyinde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kalmasına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ve öğrenciyi 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ezbere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yöneltmesine neden olur.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2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4900" y="500744"/>
            <a:ext cx="9980683" cy="672419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Kısa Cevaplı Testlerin Temel Özellikleri</a:t>
            </a:r>
            <a:endParaRPr lang="tr-T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3227294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73624"/>
              </a:buClr>
              <a:buFont typeface="+mj-lt"/>
              <a:buAutoNum type="arabicPeriod"/>
            </a:pPr>
            <a:r>
              <a:rPr lang="tr-TR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Hazırlama </a:t>
            </a:r>
            <a:r>
              <a:rPr lang="tr-TR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kolaylığı vardır. </a:t>
            </a:r>
            <a:endParaRPr lang="tr-TR" sz="2400" dirty="0">
              <a:solidFill>
                <a:prstClr val="black">
                  <a:lumMod val="85000"/>
                  <a:lumOff val="1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73624"/>
              </a:buClr>
              <a:buFont typeface="+mj-lt"/>
              <a:buAutoNum type="arabicPeriod"/>
            </a:pPr>
            <a:r>
              <a:rPr lang="tr-TR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Sorulabilecek soru </a:t>
            </a:r>
            <a:r>
              <a:rPr lang="tr-TR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sayısı  fazla olur.</a:t>
            </a:r>
            <a:endParaRPr lang="tr-TR" sz="2400" dirty="0">
              <a:solidFill>
                <a:prstClr val="black">
                  <a:lumMod val="85000"/>
                  <a:lumOff val="1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73624"/>
              </a:buClr>
              <a:buFont typeface="+mj-lt"/>
              <a:buAutoNum type="arabicPeriod"/>
            </a:pPr>
            <a:r>
              <a:rPr lang="tr-TR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Cevaplayıcı </a:t>
            </a:r>
            <a:r>
              <a:rPr lang="tr-TR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bağımsızlığı vardır.</a:t>
            </a:r>
            <a:endParaRPr lang="tr-TR" sz="2400" dirty="0">
              <a:solidFill>
                <a:prstClr val="black">
                  <a:lumMod val="85000"/>
                  <a:lumOff val="1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73624"/>
              </a:buClr>
              <a:buFont typeface="+mj-lt"/>
              <a:buAutoNum type="arabicPeriod"/>
            </a:pPr>
            <a:r>
              <a:rPr lang="tr-TR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Puanlama sübjektifliği </a:t>
            </a:r>
            <a:r>
              <a:rPr lang="tr-TR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az da olsa vardır.</a:t>
            </a:r>
            <a:endParaRPr lang="tr-TR" sz="2400" dirty="0">
              <a:solidFill>
                <a:prstClr val="black">
                  <a:lumMod val="85000"/>
                  <a:lumOff val="1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73624"/>
              </a:buClr>
              <a:buFont typeface="+mj-lt"/>
              <a:buAutoNum type="arabicPeriod"/>
            </a:pPr>
            <a:r>
              <a:rPr lang="tr-TR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Cevaplamada şans faktörü yok denecek kadar azdır.</a:t>
            </a:r>
          </a:p>
          <a:p>
            <a:pPr marL="457200" lvl="0" indent="-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73624"/>
              </a:buClr>
              <a:buFont typeface="+mj-lt"/>
              <a:buAutoNum type="arabicPeriod"/>
            </a:pPr>
            <a:r>
              <a:rPr lang="tr-TR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Kapsam </a:t>
            </a:r>
            <a:r>
              <a:rPr lang="tr-TR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geçerliği uzun cevaplı yazılı sınavlara göre daha yüksektir</a:t>
            </a:r>
            <a:r>
              <a:rPr lang="tr-TR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654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667512"/>
          </a:xfrm>
        </p:spPr>
        <p:txBody>
          <a:bodyPr>
            <a:normAutofit fontScale="90000"/>
          </a:bodyPr>
          <a:lstStyle/>
          <a:p>
            <a:r>
              <a:rPr lang="tr-TR" dirty="0"/>
              <a:t>KISA CEVAPLI TESTLERİN ÖZELLİKLERİ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1853" y="1631092"/>
            <a:ext cx="11310551" cy="469350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  <a:buClrTx/>
              <a:buFont typeface="Wingdings" pitchFamily="2" charset="2"/>
              <a:buChar char="v"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Hazırlanması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ve uygulanması kolaydır.</a:t>
            </a:r>
          </a:p>
          <a:p>
            <a:pPr>
              <a:spcBef>
                <a:spcPts val="1800"/>
              </a:spcBef>
              <a:spcAft>
                <a:spcPts val="1200"/>
              </a:spcAft>
              <a:buClrTx/>
              <a:buFont typeface="Wingdings" pitchFamily="2" charset="2"/>
              <a:buChar char="v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Verilecek cevapların kısa olmasından dolayı 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cevaplama işi çok az zaman alır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1800"/>
              </a:spcBef>
              <a:spcAft>
                <a:spcPts val="1200"/>
              </a:spcAft>
              <a:buClrTx/>
              <a:buFont typeface="Wingdings" pitchFamily="2" charset="2"/>
              <a:buChar char="v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Yazılı yoklamaya göre daha 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çok soru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sorulabilir.</a:t>
            </a:r>
          </a:p>
          <a:p>
            <a:pPr>
              <a:spcBef>
                <a:spcPts val="1800"/>
              </a:spcBef>
              <a:spcAft>
                <a:spcPts val="1200"/>
              </a:spcAft>
              <a:buClrTx/>
              <a:buFont typeface="Wingdings" pitchFamily="2" charset="2"/>
              <a:buChar char="v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Kısa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cevaplı sorulara verilen cevaplar, (özellikle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bir cümle uzunluğundaki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cevaplar)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her zaman 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kesinlikle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yanlış ya da 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kesinlikle doğru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olmayabilir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1800"/>
              </a:spcBef>
              <a:spcAft>
                <a:spcPts val="1200"/>
              </a:spcAft>
              <a:buClrTx/>
              <a:buFont typeface="Wingdings" pitchFamily="2" charset="2"/>
              <a:buChar char="v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Öğrencinin istediği cevabı verme bağımsızlığı vardır.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929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19200" y="583071"/>
            <a:ext cx="10170459" cy="716939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rgbClr val="04617B"/>
                </a:solidFill>
              </a:rPr>
              <a:t>KISA CEVAPLI TESTLERİN ÖZELLİKLERİ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519884"/>
            <a:ext cx="10972800" cy="480471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Tx/>
              <a:buFont typeface="Wingdings" pitchFamily="2" charset="2"/>
              <a:buChar char="v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Kısa cevaplı testler hemen 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her eğitim düzeyindeki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öğrencilere uygulanabilir niteliktedir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İlkokul, ortaokul, lise ve üniversite düzeylerinde rahatlıkla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uygulanabilir. Daha çok 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ilköğretimin ilk sınıflarında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(özellikle 1., 2. ve 3.sınıflar için) kullanılması etkilidir.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Tx/>
              <a:buFont typeface="Wingdings" pitchFamily="2" charset="2"/>
              <a:buChar char="v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Çok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sayıda soru sorulabilir. Bu nedenle 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kapsam geçerliği ve güvenirliği yüksektir.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Tx/>
              <a:buFont typeface="Wingdings" pitchFamily="2" charset="2"/>
              <a:buChar char="v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Puanlaması kolay ve nispeten 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objektiftir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. Bu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nedenle puanlama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güvenirliği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yüksektir.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Tx/>
              <a:buFont typeface="Wingdings" pitchFamily="2" charset="2"/>
              <a:buChar char="v"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Şans başarısı yoktur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24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Akademi Yazını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8_TF03431380_TF03431380" id="{0CEF572D-6A4A-4B8A-AE1C-09155D79EDE0}" vid="{189BBCC8-8B1F-43D3-849D-74E8DD5C53A8}"/>
    </a:ext>
  </a:extLst>
</a:theme>
</file>

<file path=ppt/theme/theme5.xml><?xml version="1.0" encoding="utf-8"?>
<a:theme xmlns:a="http://schemas.openxmlformats.org/drawingml/2006/main" name="2_Akademi Yazını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8_TF03431380_TF03431380" id="{0CEF572D-6A4A-4B8A-AE1C-09155D79EDE0}" vid="{189BBCC8-8B1F-43D3-849D-74E8DD5C53A8}"/>
    </a:ext>
  </a:extLst>
</a:theme>
</file>

<file path=ppt/theme/theme6.xml><?xml version="1.0" encoding="utf-8"?>
<a:theme xmlns:a="http://schemas.openxmlformats.org/drawingml/2006/main" name="Cilt">
  <a:themeElements>
    <a:clrScheme name="Cilt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ilt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lt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Hava Akımı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ava Akımı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va Akımı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Wood Type Yazı Tipi">
  <a:themeElements>
    <a:clrScheme name="Wood Type Yazı Tip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 Yazı Tipi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 Yazı Tipi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9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mba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Cumba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2192</TotalTime>
  <Words>2645</Words>
  <Application>Microsoft Office PowerPoint</Application>
  <PresentationFormat>Geniş ekran</PresentationFormat>
  <Paragraphs>359</Paragraphs>
  <Slides>48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16</vt:i4>
      </vt:variant>
      <vt:variant>
        <vt:lpstr>Tema</vt:lpstr>
      </vt:variant>
      <vt:variant>
        <vt:i4>8</vt:i4>
      </vt:variant>
      <vt:variant>
        <vt:lpstr>Slayt Başlıkları</vt:lpstr>
      </vt:variant>
      <vt:variant>
        <vt:i4>48</vt:i4>
      </vt:variant>
    </vt:vector>
  </HeadingPairs>
  <TitlesOfParts>
    <vt:vector size="72" baseType="lpstr">
      <vt:lpstr>Arial</vt:lpstr>
      <vt:lpstr>Arial Black</vt:lpstr>
      <vt:lpstr>Book Antiqua</vt:lpstr>
      <vt:lpstr>Calibri</vt:lpstr>
      <vt:lpstr>Cambria Math</vt:lpstr>
      <vt:lpstr>Century Schoolbook</vt:lpstr>
      <vt:lpstr>Constantia</vt:lpstr>
      <vt:lpstr>Euphemia</vt:lpstr>
      <vt:lpstr>Georgia</vt:lpstr>
      <vt:lpstr>Plantagenet Cherokee</vt:lpstr>
      <vt:lpstr>Rockwell</vt:lpstr>
      <vt:lpstr>Rockwell Condensed</vt:lpstr>
      <vt:lpstr>Times New Roman</vt:lpstr>
      <vt:lpstr>Trebuchet MS</vt:lpstr>
      <vt:lpstr>Wingdings</vt:lpstr>
      <vt:lpstr>Wingdings 2</vt:lpstr>
      <vt:lpstr>Akış</vt:lpstr>
      <vt:lpstr>Cumba</vt:lpstr>
      <vt:lpstr>1_Cumba</vt:lpstr>
      <vt:lpstr>1_Akademi Yazını 16x9</vt:lpstr>
      <vt:lpstr>2_Akademi Yazını 16x9</vt:lpstr>
      <vt:lpstr>Cilt</vt:lpstr>
      <vt:lpstr>Hava Akımı</vt:lpstr>
      <vt:lpstr>1_Wood Type Yazı Tipi</vt:lpstr>
      <vt:lpstr>12.ÜNİTE KISA CEVAPLI VE  DOĞRU YANLIŞ TESTLER </vt:lpstr>
      <vt:lpstr>KISA CEVAPLI YAZILI SINAVLAR DOĞRU-YANLIŞ TESTLER </vt:lpstr>
      <vt:lpstr>KISA CEVAPLI VE  DOĞRU-YANLIŞ TESTLER</vt:lpstr>
      <vt:lpstr>KISA CEVAPLI VE BOŞLUK DOLDURMALI TESTLER</vt:lpstr>
      <vt:lpstr>KISA CEVAPLI VE BOŞLUK DOLDURMALI TESTLER</vt:lpstr>
      <vt:lpstr>KISA CEVAPLI VE BOŞLUK DOLDURMALI TESTLER</vt:lpstr>
      <vt:lpstr>Kısa Cevaplı Testlerin Temel Özellikleri</vt:lpstr>
      <vt:lpstr>KISA CEVAPLI TESTLERİN ÖZELLİKLERİ</vt:lpstr>
      <vt:lpstr>KISA CEVAPLI TESTLERİN ÖZELLİKLERİ</vt:lpstr>
      <vt:lpstr>KISA CEVAPLI TESTLERİN ÖZELLİKLERİ</vt:lpstr>
      <vt:lpstr>DOLDURMALI KISA CEVAPLI TESTLERİN ÖZELLİKLERİ</vt:lpstr>
      <vt:lpstr>PowerPoint Sunusu</vt:lpstr>
      <vt:lpstr>KISA CEVAPLI SORU YAZILIRKEN GÖZ ÖNÜNDE  BULUNDURULACAK NOKTALAR</vt:lpstr>
      <vt:lpstr>KISA CEVAPLI SORU YAZILIRKEN GÖZ ÖNÜNDE  BULUNDURULACAK NOKTALAR</vt:lpstr>
      <vt:lpstr>KISA CEVAPLI SORU YAZILIRKEN GÖZ ÖNÜNDE  BULUNDURULACAK NOKTALAR</vt:lpstr>
      <vt:lpstr>Kısa Cevaplı Sınavların</vt:lpstr>
      <vt:lpstr>KISA CEVAPLI SINAVLARIN ÜSTÜN YÖNLERİ </vt:lpstr>
      <vt:lpstr>KISA CEVAPLI SINAVLARIN SINIRLI YÖNLERİ</vt:lpstr>
      <vt:lpstr>SINAV SORULARININ DÜZENLENMESİ</vt:lpstr>
      <vt:lpstr>PowerPoint Sunusu</vt:lpstr>
      <vt:lpstr>DOĞRU – YANLIŞ TESTLER</vt:lpstr>
      <vt:lpstr>Doğru-Yanlış Testlerinin Özellikleri</vt:lpstr>
      <vt:lpstr>Doğru-Yanlış Testlerinin Özellikleri</vt:lpstr>
      <vt:lpstr>Doğru-Yanlış Testlerinin Özellikleri</vt:lpstr>
      <vt:lpstr>Doğru-Yanlış Testlerinin Özellikleri</vt:lpstr>
      <vt:lpstr>Doğru-Yanlış Testlerinin Özellikleri</vt:lpstr>
      <vt:lpstr>Doğru-Yanlış Testlerinin Etkin Kullanımı</vt:lpstr>
      <vt:lpstr>Örnek: </vt:lpstr>
      <vt:lpstr>Doğru-Yanlış Testlerinin Etkin Kullanımı</vt:lpstr>
      <vt:lpstr>PowerPoint Sunusu</vt:lpstr>
      <vt:lpstr>Doğru-Yanlış Testlerinin Etkin Kullanımı</vt:lpstr>
      <vt:lpstr>Örnek: </vt:lpstr>
      <vt:lpstr>Doğru-Yanlış Testlerinin Etkin Kullanımı</vt:lpstr>
      <vt:lpstr>Doğru-Yanlış Testlerinin Etkin Kullanımı</vt:lpstr>
      <vt:lpstr>PowerPoint Sunusu</vt:lpstr>
      <vt:lpstr>DOĞRU - YANLIŞ TESTLERİNDE YAPILAN BAZI HATALAR</vt:lpstr>
      <vt:lpstr>Doğru-Yanlış Testlerinin Etkin Kullanımı</vt:lpstr>
      <vt:lpstr>Doğru-Yanlış Testlerinin Etkin Kullanımı</vt:lpstr>
      <vt:lpstr>Doğru-Yanlış Testlerinin Etkin Kullanımı</vt:lpstr>
      <vt:lpstr>Doğru-Yanlış Sınavlarda Dikkat Edilecek Noktalar Özetle; </vt:lpstr>
      <vt:lpstr>Doğru-Yanlış Sınavlarda Dikkat Edilecek Noktalar Özetle; </vt:lpstr>
      <vt:lpstr>Doğru-Yanlış Testlerin</vt:lpstr>
      <vt:lpstr>DOĞRU-YANLIŞ SINAVLARIN ÜSTÜN YÖNLERİ </vt:lpstr>
      <vt:lpstr>DOĞRU-YANLIŞ SINAVLARIN SINIRLI YÖNLERİ 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As1</dc:creator>
  <cp:lastModifiedBy>TOSHİBA</cp:lastModifiedBy>
  <cp:revision>143</cp:revision>
  <dcterms:created xsi:type="dcterms:W3CDTF">2019-10-26T12:40:06Z</dcterms:created>
  <dcterms:modified xsi:type="dcterms:W3CDTF">2024-09-19T07:30:50Z</dcterms:modified>
</cp:coreProperties>
</file>